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10" r:id="rId2"/>
    <p:sldMasterId id="2147483722" r:id="rId3"/>
  </p:sldMasterIdLst>
  <p:notesMasterIdLst>
    <p:notesMasterId r:id="rId36"/>
  </p:notesMasterIdLst>
  <p:sldIdLst>
    <p:sldId id="257" r:id="rId4"/>
    <p:sldId id="296" r:id="rId5"/>
    <p:sldId id="297" r:id="rId6"/>
    <p:sldId id="291" r:id="rId7"/>
    <p:sldId id="294" r:id="rId8"/>
    <p:sldId id="292" r:id="rId9"/>
    <p:sldId id="293" r:id="rId10"/>
    <p:sldId id="295" r:id="rId11"/>
    <p:sldId id="290" r:id="rId12"/>
    <p:sldId id="259" r:id="rId13"/>
    <p:sldId id="260" r:id="rId14"/>
    <p:sldId id="261" r:id="rId15"/>
    <p:sldId id="262" r:id="rId16"/>
    <p:sldId id="263" r:id="rId17"/>
    <p:sldId id="264" r:id="rId18"/>
    <p:sldId id="277" r:id="rId19"/>
    <p:sldId id="266" r:id="rId20"/>
    <p:sldId id="278" r:id="rId21"/>
    <p:sldId id="269" r:id="rId22"/>
    <p:sldId id="279" r:id="rId23"/>
    <p:sldId id="280" r:id="rId24"/>
    <p:sldId id="270" r:id="rId25"/>
    <p:sldId id="281" r:id="rId26"/>
    <p:sldId id="271" r:id="rId27"/>
    <p:sldId id="282" r:id="rId28"/>
    <p:sldId id="273" r:id="rId29"/>
    <p:sldId id="284" r:id="rId30"/>
    <p:sldId id="286" r:id="rId31"/>
    <p:sldId id="287" r:id="rId32"/>
    <p:sldId id="283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A375F-95DD-4296-AFD0-93FC09FF17D4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3CA4E-C077-4D98-B8E2-BD2A758EA0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302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65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667E21E-7CE8-46D4-BE9A-CA5D206EF7A5}" type="slidenum">
              <a:rPr lang="ru-RU" altLang="ru-RU" smtClean="0">
                <a:latin typeface="Arial" pitchFamily="34" charset="0"/>
              </a:rPr>
              <a:pPr>
                <a:defRPr/>
              </a:pPr>
              <a:t>8</a:t>
            </a:fld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6769E-B697-4BD2-9710-19AD7F03E80C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52077-61E3-4A11-A5EA-28EAF086A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E91FF-68FD-4668-BBD7-40626C1896D3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B592E-B0E1-439D-94F4-7396C5B385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0BB0E-06D1-42E2-B851-40697143A40C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C49D6-DB59-4609-A5F2-CCCD181A0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6769E-B697-4BD2-9710-19AD7F03E80C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52077-61E3-4A11-A5EA-28EAF086ADA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18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A94D5-2253-4EFB-940A-98CA86D1C8BE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7D4F6-1240-4FF2-8982-3DB909A2AE3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62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4FA1F-4048-462B-BC15-50646466093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3198A-AABC-4A41-B5F2-19D764674FF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0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803FB-33D5-472A-84F7-E2801D0B1BE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961A4-156F-43E6-9489-5663EE73272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85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79BE1-8438-4968-94D7-2DF98E18E02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93471-804C-4849-8221-23E39A9D740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9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8D347-D170-4C51-A3C4-F1FCE097ABE7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B9916-0D8F-47F0-98ED-21A065C6222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45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E40D1-78BF-454E-B947-BE377D488BD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EF466-F62A-4B6D-874B-4380EC2783A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8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B3C1E-8BAC-4BC0-AD35-15CEDDBE94F1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67288-8B9B-46B8-A591-6E1E380FC2D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39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A94D5-2253-4EFB-940A-98CA86D1C8BE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7D4F6-1240-4FF2-8982-3DB909A2A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4649E-C9C0-41B0-ACB5-00A5553C0E58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D5F4B-764D-409B-B29C-AF78A420463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46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E91FF-68FD-4668-BBD7-40626C1896D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B592E-B0E1-439D-94F4-7396C5B38542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40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0BB0E-06D1-42E2-B851-40697143A40C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C49D6-DB59-4609-A5F2-CCCD181A0B5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4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6769E-B697-4BD2-9710-19AD7F03E80C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52077-61E3-4A11-A5EA-28EAF086ADA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70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A94D5-2253-4EFB-940A-98CA86D1C8BE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7D4F6-1240-4FF2-8982-3DB909A2AE3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01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4FA1F-4048-462B-BC15-50646466093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3198A-AABC-4A41-B5F2-19D764674FF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31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803FB-33D5-472A-84F7-E2801D0B1BE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961A4-156F-43E6-9489-5663EE73272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91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79BE1-8438-4968-94D7-2DF98E18E02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93471-804C-4849-8221-23E39A9D740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2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8D347-D170-4C51-A3C4-F1FCE097ABE7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B9916-0D8F-47F0-98ED-21A065C6222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54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E40D1-78BF-454E-B947-BE377D488BD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EF466-F62A-4B6D-874B-4380EC2783A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3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4FA1F-4048-462B-BC15-50646466093A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3198A-AABC-4A41-B5F2-19D764674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B3C1E-8BAC-4BC0-AD35-15CEDDBE94F1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67288-8B9B-46B8-A591-6E1E380FC2D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33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4649E-C9C0-41B0-ACB5-00A5553C0E58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D5F4B-764D-409B-B29C-AF78A420463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41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E91FF-68FD-4668-BBD7-40626C1896D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B592E-B0E1-439D-94F4-7396C5B38542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0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0BB0E-06D1-42E2-B851-40697143A40C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C49D6-DB59-4609-A5F2-CCCD181A0B5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88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803FB-33D5-472A-84F7-E2801D0B1BEF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961A4-156F-43E6-9489-5663EE732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79BE1-8438-4968-94D7-2DF98E18E026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93471-804C-4849-8221-23E39A9D7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8D347-D170-4C51-A3C4-F1FCE097ABE7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B9916-0D8F-47F0-98ED-21A065C62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E40D1-78BF-454E-B947-BE377D488BDF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EF466-F62A-4B6D-874B-4380EC2783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B3C1E-8BAC-4BC0-AD35-15CEDDBE94F1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67288-8B9B-46B8-A591-6E1E380FC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4649E-C9C0-41B0-ACB5-00A5553C0E58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D5F4B-764D-409B-B29C-AF78A4204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EBDBFC-B615-4C96-AF9B-8647C46AE848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75818B-AAFE-44C3-A673-B9187D506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9" r:id="rId2"/>
    <p:sldLayoutId id="2147483708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9" r:id="rId9"/>
    <p:sldLayoutId id="2147483705" r:id="rId10"/>
    <p:sldLayoutId id="2147483706" r:id="rId11"/>
  </p:sldLayoutIdLst>
  <p:transition/>
  <p:timing>
    <p:tnLst>
      <p:par>
        <p:cTn id="1" dur="indefinite" restart="never" nodeType="tmRoot"/>
      </p:par>
    </p:tnLst>
  </p:timing>
  <p:txStyles>
    <p:titleStyle>
      <a:lvl1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EBDBFC-B615-4C96-AF9B-8647C46AE848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75818B-AAFE-44C3-A673-B9187D50664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47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EBDBFC-B615-4C96-AF9B-8647C46AE848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30.11.2018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75818B-AAFE-44C3-A673-B9187D50664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adi.sk/d/PWZA9bsJ3TsC5b" TargetMode="External"/><Relationship Id="rId4" Type="http://schemas.openxmlformats.org/officeDocument/2006/relationships/hyperlink" Target="mailto:anna-kostenko-71@mail.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jpeg"/><Relationship Id="rId7" Type="http://schemas.openxmlformats.org/officeDocument/2006/relationships/hyperlink" Target="&#1050;&#1072;&#1088;&#1103;&#1082;&#1080;&#1085;%20&#1044;&#1080;&#1084;&#1072;.ppt" TargetMode="External"/><Relationship Id="rId2" Type="http://schemas.openxmlformats.org/officeDocument/2006/relationships/hyperlink" Target="&#1087;&#1088;&#1086;&#1077;&#1082;&#1090;/&#1057;&#1072;&#1084;&#1072;&#1088;&#1072;/&#1089;&#1072;&#1084;&#1072;&#1088;&#1072;.ppt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hyperlink" Target="&#1056;&#1099;&#1073;&#1072;&#1095;&#1077;&#1074;&#1072;.ppt" TargetMode="External"/><Relationship Id="rId10" Type="http://schemas.openxmlformats.org/officeDocument/2006/relationships/image" Target="../media/image34.jpeg"/><Relationship Id="rId4" Type="http://schemas.openxmlformats.org/officeDocument/2006/relationships/image" Target="../media/image2.png"/><Relationship Id="rId9" Type="http://schemas.openxmlformats.org/officeDocument/2006/relationships/hyperlink" Target="&#1087;&#1088;&#1086;&#1077;&#1082;&#1090;%20&#1069;&#1093;&#1086;%20&#1042;&#1077;&#1083;&#1080;&#1082;&#1086;&#1081;%20&#1074;&#1086;&#1081;&#1085;&#1099;%20&#1074;%20&#1089;&#1077;&#1088;&#1076;&#1094;&#1077;%20&#1084;&#1086;&#1077;&#1081;%20&#1089;&#1077;&#1084;&#1100;&#1080;.doc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&#1057;%20&#1095;&#1077;&#1075;&#1086;%20&#1085;&#1072;&#1095;&#1080;&#1085;&#1072;&#1077;&#1090;&#1089;&#1103;%20&#1056;&#1086;&#1076;&#1080;&#1085;&#1072;_WMV%20V9.wmv" TargetMode="External"/><Relationship Id="rId13" Type="http://schemas.openxmlformats.org/officeDocument/2006/relationships/image" Target="../media/image39.jpeg"/><Relationship Id="rId3" Type="http://schemas.openxmlformats.org/officeDocument/2006/relationships/hyperlink" Target="&#1052;&#1072;&#1083;&#1082;&#1080;&#1085;&#1072;%20&#1050;&#1088;&#1080;&#1089;&#1090;&#1080;&#1085;&#1072;%20&#1084;&#1086;&#1081;%20&#1087;&#1088;&#1072;&#1076;&#1077;&#1076;&#1091;&#1096;&#1082;&#1072;.pptx" TargetMode="External"/><Relationship Id="rId7" Type="http://schemas.openxmlformats.org/officeDocument/2006/relationships/image" Target="../media/image36.png"/><Relationship Id="rId12" Type="http://schemas.openxmlformats.org/officeDocument/2006/relationships/hyperlink" Target="&#1084;&#1086;&#1103;%20&#1056;&#1086;&#1089;&#1089;&#1080;&#1103;.pptx" TargetMode="External"/><Relationship Id="rId2" Type="http://schemas.openxmlformats.org/officeDocument/2006/relationships/image" Target="../media/image35.jpeg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hyperlink" Target="&#1057;&#1072;&#1084;&#1072;&#1088;&#1072;/&#1089;&#1072;&#1084;&#1072;&#1088;&#1072;.ppt" TargetMode="External"/><Relationship Id="rId11" Type="http://schemas.openxmlformats.org/officeDocument/2006/relationships/image" Target="../media/image38.jpeg"/><Relationship Id="rId5" Type="http://schemas.openxmlformats.org/officeDocument/2006/relationships/hyperlink" Target="&#1058;&#1088;&#1086;&#1092;&#1080;&#1084;%20&#1056;&#1086;&#1076;&#1080;&#1085;&#1072;_xvid_WMV%20V9.wmv" TargetMode="External"/><Relationship Id="rId15" Type="http://schemas.openxmlformats.org/officeDocument/2006/relationships/image" Target="../media/image40.jpeg"/><Relationship Id="rId10" Type="http://schemas.openxmlformats.org/officeDocument/2006/relationships/hyperlink" Target="&#1058;&#1080;&#1093;&#1072;&#1103;%20&#1084;&#1086;&#1103;%20&#1088;&#1086;&#1076;&#1080;&#1085;&#1072;_xvid_WMV%20V9.wmv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37.jpeg"/><Relationship Id="rId14" Type="http://schemas.openxmlformats.org/officeDocument/2006/relationships/hyperlink" Target="&#1087;&#1088;&#1086;&#1077;&#1082;&#1090;/&#1056;&#1054;&#1044;&#1048;&#1053;&#1040;.pp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&#1050;&#1086;&#1088;&#1072;&#1073;&#1083;&#1080;/&#1055;&#1088;&#1077;&#1079;&#1077;&#1085;&#1090;&#1072;&#1094;&#1080;&#1103;2.pptx" TargetMode="External"/><Relationship Id="rId5" Type="http://schemas.openxmlformats.org/officeDocument/2006/relationships/image" Target="../media/image29.jpeg"/><Relationship Id="rId4" Type="http://schemas.openxmlformats.org/officeDocument/2006/relationships/hyperlink" Target="&#1050;&#1086;&#1088;&#1072;&#1073;&#1083;&#1080;/&#1076;&#1078;&#1077;&#1087;&#1075;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4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&#1082;&#1088;&#1086;&#1085;&#1096;&#1090;&#1072;&#1076;&#1090;&#1089;&#1082;&#1080;&#1081;/&#1048;&#1086;&#1072;&#1085;&#1085;%20&#1050;&#1088;&#1086;&#1085;&#1096;&#1090;&#1072;&#1076;&#1090;&#1089;&#1082;&#1080;&#1081;.ppt" TargetMode="External"/><Relationship Id="rId5" Type="http://schemas.openxmlformats.org/officeDocument/2006/relationships/image" Target="../media/image43.jpeg"/><Relationship Id="rId4" Type="http://schemas.openxmlformats.org/officeDocument/2006/relationships/hyperlink" Target="&#1057;&#1077;&#1088;&#1072;&#1092;&#1080;&#1084;/&#1076;&#1080;&#1089;&#1082;/&#1088;&#1080;&#1089;&#1091;&#1085;&#1082;&#1080;%20&#1076;&#1077;&#1090;&#1077;&#1081;.pptx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hyperlink" Target="&#1057;&#1077;&#1084;&#1100;&#1103;%20-%20&#1076;&#1091;&#1096;&#1072;%20&#1089;&#1090;&#1088;&#1072;&#1085;&#1099;!.pptx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&#1057;&#1074;&#1103;&#1090;&#1086;&#1089;&#1090;&#1100;%20&#1084;&#1072;&#1090;&#1077;&#1088;&#1080;&#1085;&#1089;&#1090;&#1074;&#1072;/&#1087;&#1088;&#1080;&#1090;&#1095;&#1072;.wmv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11" Type="http://schemas.openxmlformats.org/officeDocument/2006/relationships/image" Target="../media/image49.png"/><Relationship Id="rId5" Type="http://schemas.openxmlformats.org/officeDocument/2006/relationships/hyperlink" Target="&#1057;&#1074;&#1103;&#1090;&#1086;&#1089;&#1090;&#1100;%20&#1084;&#1072;&#1090;&#1077;&#1088;&#1080;&#1085;&#1089;&#1090;&#1074;&#1072;/&#1089;&#1074;&#1103;&#1090;&#1086;&#1089;&#1090;&#1100;%20&#1084;&#1072;&#1090;&#1077;&#1088;&#1080;&#1085;&#1089;&#1090;&#1074;&#1072;.ppt" TargetMode="External"/><Relationship Id="rId10" Type="http://schemas.openxmlformats.org/officeDocument/2006/relationships/hyperlink" Target="&#1055;&#1072;&#1087;&#1099;.mp4" TargetMode="External"/><Relationship Id="rId4" Type="http://schemas.openxmlformats.org/officeDocument/2006/relationships/image" Target="../media/image45.jpeg"/><Relationship Id="rId9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&#1082;&#1083;&#1080;&#1087;.ppt" TargetMode="External"/><Relationship Id="rId5" Type="http://schemas.openxmlformats.org/officeDocument/2006/relationships/image" Target="../media/image50.jpeg"/><Relationship Id="rId4" Type="http://schemas.openxmlformats.org/officeDocument/2006/relationships/hyperlink" Target="&#1101;&#1082;&#1089;&#1082;&#1091;&#1088;&#1089;&#1080;&#1103;.pptx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hyperlink" Target="&#1050;&#1086;&#1089;&#1090;&#1077;&#1085;&#1082;&#1086;-%20&#1101;&#1082;&#1089;&#1082;&#1091;&#1088;&#1089;&#1080;&#1103;-&#1074;&#1077;&#1088;&#1089;&#1090;&#1082;&#1072;-&#1050;&#1086;&#1085;&#1082;&#1091;&#1088;&#1089;%20(1).doc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&#1052;&#1077;&#1090;&#1086;&#1076;&#1099;%20&#1076;&#1080;&#1072;&#1075;&#1085;&#1086;&#1089;&#1090;&#1080;&#1082;&#1080;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hyperlink" Target="&#1042;&#1077;&#1095;&#1085;&#1099;&#1081;%20&#1050;&#1072;&#1083;&#1077;&#1085;&#1076;&#1072;&#1088;&#1100;/Calendar.exe" TargetMode="External"/><Relationship Id="rId7" Type="http://schemas.openxmlformats.org/officeDocument/2006/relationships/hyperlink" Target="&#1078;&#1080;&#1090;&#1080;&#1103;%20&#1089;&#1074;&#1103;&#1090;&#1099;&#1093;/SETUP.EX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hyperlink" Target="&#1055;&#1088;&#1072;&#1074;&#1086;&#1089;&#1083;&#1072;&#1074;&#1085;&#1099;&#1081;%20&#1082;&#1072;&#1083;&#1077;&#1085;&#1076;&#1072;&#1088;&#1100;/Orthodox.part1/Orthodox.EXE" TargetMode="External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&#1055;&#1083;&#1072;&#1093;&#1086;&#1074;&#1072;/&#1042;&#1086;&#1079;&#1074;&#1088;&#1072;&#1097;&#1077;&#1085;&#1080;&#1077;%20&#1082;%20&#1080;&#1089;&#1090;&#1086;&#1082;&#1072;&#1084;.doc" TargetMode="External"/><Relationship Id="rId3" Type="http://schemas.openxmlformats.org/officeDocument/2006/relationships/image" Target="../media/image2.png"/><Relationship Id="rId7" Type="http://schemas.openxmlformats.org/officeDocument/2006/relationships/hyperlink" Target="&#1055;&#1083;&#1072;&#1093;&#1086;&#1074;&#1072;/&#1056;&#1072;&#1079;&#1074;.%20&#1090;&#1074;&#1086;&#1088;&#1095;.%20&#1089;&#1087;&#1086;&#1089;&#1086;&#1073;&#1085;..doc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&#1055;&#1083;&#1072;&#1093;&#1086;&#1074;&#1072;/&#1063;&#1077;&#1083;&#1086;&#1074;&#1077;&#1082;.doc" TargetMode="External"/><Relationship Id="rId5" Type="http://schemas.openxmlformats.org/officeDocument/2006/relationships/hyperlink" Target="&#1055;&#1083;&#1072;&#1093;&#1086;&#1074;&#1072;/&#1057;&#1090;&#1088;&#1086;&#1080;&#1084;%20&#1089;&#1080;&#1089;&#1090;&#1077;&#1084;&#1091;%20&#1087;&#1072;&#1090;&#1088;&#1080;&#1086;&#1090;&#1080;&#1095;&#1077;&#1089;&#1082;&#1086;&#1075;&#1086;%20&#1074;&#1086;&#1089;&#1087;&#1080;&#1090;&#1072;&#1085;&#1080;&#1103;.doc" TargetMode="External"/><Relationship Id="rId4" Type="http://schemas.openxmlformats.org/officeDocument/2006/relationships/hyperlink" Target="&#1055;&#1083;&#1072;&#1093;&#1086;&#1074;&#1072;/&#1061;&#1088;&#1072;&#1085;&#1080;&#1090;&#1077;&#1083;&#1100;%20&#1090;&#1088;&#1072;&#1076;&#1080;&#1094;&#1080;&#1081;.doc" TargetMode="External"/><Relationship Id="rId9" Type="http://schemas.openxmlformats.org/officeDocument/2006/relationships/hyperlink" Target="&#1055;&#1083;&#1072;&#1093;&#1086;&#1074;&#1072;/&#1042;&#1077;&#1095;&#1085;&#1099;&#1077;%20&#1094;&#1077;&#1085;&#1085;&#1086;&#1089;&#1090;&#1080;.do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png"/><Relationship Id="rId7" Type="http://schemas.openxmlformats.org/officeDocument/2006/relationships/image" Target="../media/image61.jpeg"/><Relationship Id="rId12" Type="http://schemas.openxmlformats.org/officeDocument/2006/relationships/image" Target="../media/image6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psycabi.net/testy/330-test-ekspress-diagnostika-urovnya-samootsenki-lichnosti-metodika-diagnostiki-samootsenki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ravpiter.ru/zads/n026/ta002.htm" TargetMode="External"/><Relationship Id="rId4" Type="http://schemas.openxmlformats.org/officeDocument/2006/relationships/hyperlink" Target="http://happy-school.ru/publ/multfilmy/122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jpeg"/><Relationship Id="rId7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2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9" descr="Наши проекты_00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908" y="0"/>
            <a:ext cx="2357454" cy="333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WordArt 9"/>
          <p:cNvSpPr>
            <a:spLocks noChangeArrowheads="1" noChangeShapeType="1" noTextEdit="1"/>
          </p:cNvSpPr>
          <p:nvPr/>
        </p:nvSpPr>
        <p:spPr bwMode="auto">
          <a:xfrm>
            <a:off x="1938060" y="2116303"/>
            <a:ext cx="7143750" cy="2741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6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Kaggish"/>
              </a:rPr>
              <a:t>Презентация программы </a:t>
            </a:r>
            <a:endParaRPr lang="ru-RU" sz="3600" b="1" i="1" kern="10" dirty="0">
              <a:ln w="9525">
                <a:solidFill>
                  <a:srgbClr val="6600FF"/>
                </a:solidFill>
                <a:round/>
                <a:headEnd/>
                <a:tailEnd/>
              </a:ln>
              <a:solidFill>
                <a:srgbClr val="FFFF99"/>
              </a:solidFill>
              <a:effectLst>
                <a:outerShdw dist="35921" dir="2700000" algn="ctr" rotWithShape="0">
                  <a:srgbClr val="808080"/>
                </a:outerShdw>
              </a:effectLst>
              <a:latin typeface="Kaggish"/>
            </a:endParaRPr>
          </a:p>
          <a:p>
            <a:pPr algn="ctr"/>
            <a:r>
              <a:rPr lang="ru-RU" sz="3600" b="1" i="1" kern="10" dirty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Kaggish"/>
              </a:rPr>
              <a:t>внеурочной деятельности</a:t>
            </a:r>
          </a:p>
          <a:p>
            <a:pPr algn="ctr"/>
            <a:r>
              <a:rPr lang="ru-RU" sz="3600" b="1" i="1" kern="10" dirty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Kaggish"/>
              </a:rPr>
              <a:t>по направлению духовно-нравственного </a:t>
            </a:r>
          </a:p>
          <a:p>
            <a:pPr algn="ctr"/>
            <a:r>
              <a:rPr lang="ru-RU" sz="3600" b="1" i="1" kern="10" dirty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Kaggish"/>
              </a:rPr>
              <a:t>развития и воспитания учащихся 5-6 классов</a:t>
            </a:r>
          </a:p>
          <a:p>
            <a:pPr algn="ctr"/>
            <a:r>
              <a:rPr lang="ru-RU" sz="3600" b="1" i="1" kern="10" dirty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Kaggish"/>
              </a:rPr>
              <a:t>основного общего образования</a:t>
            </a:r>
          </a:p>
          <a:p>
            <a:pPr algn="ctr"/>
            <a:r>
              <a:rPr lang="ru-RU" sz="3600" b="1" i="1" kern="10" dirty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Kaggish"/>
              </a:rPr>
              <a:t>« Азбука нравственности»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786050" y="0"/>
            <a:ext cx="50269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ggish"/>
                <a:cs typeface="+mn-cs"/>
              </a:rPr>
              <a:t>МБОУ гимназия  № 54 «Воскресение»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76600" y="6308725"/>
            <a:ext cx="29511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ggish"/>
                <a:cs typeface="+mn-cs"/>
              </a:rPr>
              <a:t>Самара </a:t>
            </a: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ggish"/>
                <a:cs typeface="+mn-cs"/>
              </a:rPr>
              <a:t>2018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ggish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928662" y="2857496"/>
            <a:ext cx="214314" cy="1428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5123" name="Группа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127" name="Рисунок 3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Рисунок 4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124705" y="4838705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Рисунок 5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124705" y="0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Рисунок 6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0" y="4838705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786118" y="683579"/>
            <a:ext cx="4506426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1400" i="1" dirty="0" smtClean="0">
                <a:solidFill>
                  <a:srgbClr val="7030A0"/>
                </a:solidFill>
              </a:rPr>
              <a:t>В воспитании человека важно добиваться, </a:t>
            </a:r>
            <a:br>
              <a:rPr lang="ru-RU" sz="1400" i="1" dirty="0" smtClean="0">
                <a:solidFill>
                  <a:srgbClr val="7030A0"/>
                </a:solidFill>
              </a:rPr>
            </a:br>
            <a:r>
              <a:rPr lang="ru-RU" sz="1400" i="1" dirty="0" smtClean="0">
                <a:solidFill>
                  <a:srgbClr val="7030A0"/>
                </a:solidFill>
              </a:rPr>
              <a:t>чтобы нравственные и моральные истины были </a:t>
            </a:r>
            <a:br>
              <a:rPr lang="ru-RU" sz="1400" i="1" dirty="0" smtClean="0">
                <a:solidFill>
                  <a:srgbClr val="7030A0"/>
                </a:solidFill>
              </a:rPr>
            </a:br>
            <a:r>
              <a:rPr lang="ru-RU" sz="1400" i="1" dirty="0" smtClean="0">
                <a:solidFill>
                  <a:srgbClr val="7030A0"/>
                </a:solidFill>
              </a:rPr>
              <a:t>не просто понятны, но и стали бы целью жизни </a:t>
            </a:r>
            <a:br>
              <a:rPr lang="ru-RU" sz="1400" i="1" dirty="0" smtClean="0">
                <a:solidFill>
                  <a:srgbClr val="7030A0"/>
                </a:solidFill>
              </a:rPr>
            </a:br>
            <a:r>
              <a:rPr lang="ru-RU" sz="1400" i="1" dirty="0" smtClean="0">
                <a:solidFill>
                  <a:srgbClr val="7030A0"/>
                </a:solidFill>
              </a:rPr>
              <a:t>каждого человека, предметом собственных </a:t>
            </a:r>
            <a:br>
              <a:rPr lang="ru-RU" sz="1400" i="1" dirty="0" smtClean="0">
                <a:solidFill>
                  <a:srgbClr val="7030A0"/>
                </a:solidFill>
              </a:rPr>
            </a:br>
            <a:r>
              <a:rPr lang="ru-RU" sz="1400" i="1" dirty="0" smtClean="0">
                <a:solidFill>
                  <a:srgbClr val="7030A0"/>
                </a:solidFill>
              </a:rPr>
              <a:t>стремлений и личного счастья.</a:t>
            </a:r>
            <a:endParaRPr lang="ru-RU" sz="1400" dirty="0" smtClean="0">
              <a:solidFill>
                <a:srgbClr val="7030A0"/>
              </a:solidFill>
            </a:endParaRPr>
          </a:p>
          <a:p>
            <a:pPr algn="r"/>
            <a:r>
              <a:rPr lang="ru-RU" sz="1400" b="1" i="1" dirty="0" err="1" smtClean="0">
                <a:solidFill>
                  <a:srgbClr val="7030A0"/>
                </a:solidFill>
              </a:rPr>
              <a:t>Свадковский</a:t>
            </a:r>
            <a:r>
              <a:rPr lang="ru-RU" sz="1400" b="1" i="1" dirty="0" smtClean="0">
                <a:solidFill>
                  <a:srgbClr val="7030A0"/>
                </a:solidFill>
              </a:rPr>
              <a:t> И.Ф</a:t>
            </a:r>
            <a:r>
              <a:rPr lang="ru-RU" sz="1400" b="1" i="1" dirty="0" smtClean="0"/>
              <a:t>.</a:t>
            </a:r>
            <a:endParaRPr lang="ru-RU" sz="1400" dirty="0" smtClean="0"/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4925809"/>
            <a:ext cx="42987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solidFill>
                  <a:srgbClr val="7030A0"/>
                </a:solidFill>
              </a:rPr>
              <a:t>Автор программы: методист, </a:t>
            </a:r>
          </a:p>
          <a:p>
            <a:pPr algn="r"/>
            <a:r>
              <a:rPr lang="ru-RU" b="1" i="1" dirty="0" smtClean="0">
                <a:solidFill>
                  <a:srgbClr val="7030A0"/>
                </a:solidFill>
              </a:rPr>
              <a:t>тренер-преподаватель</a:t>
            </a:r>
            <a:endParaRPr lang="ru-RU" b="1" i="1" dirty="0">
              <a:solidFill>
                <a:srgbClr val="7030A0"/>
              </a:solidFill>
            </a:endParaRPr>
          </a:p>
          <a:p>
            <a:pPr algn="r"/>
            <a:r>
              <a:rPr lang="ru-RU" b="1" i="1" dirty="0">
                <a:solidFill>
                  <a:srgbClr val="7030A0"/>
                </a:solidFill>
              </a:rPr>
              <a:t> ОРКСЭ </a:t>
            </a:r>
            <a:r>
              <a:rPr lang="ru-RU" b="1" i="1" dirty="0" smtClean="0">
                <a:solidFill>
                  <a:srgbClr val="7030A0"/>
                </a:solidFill>
              </a:rPr>
              <a:t>,учитель ОПК МБОУ гимназии </a:t>
            </a:r>
            <a:r>
              <a:rPr lang="ru-RU" b="1" i="1" dirty="0">
                <a:solidFill>
                  <a:srgbClr val="7030A0"/>
                </a:solidFill>
              </a:rPr>
              <a:t>№54 « Воскресение»</a:t>
            </a:r>
          </a:p>
          <a:p>
            <a:pPr algn="r"/>
            <a:r>
              <a:rPr lang="ru-RU" b="1" i="1" dirty="0">
                <a:solidFill>
                  <a:srgbClr val="7030A0"/>
                </a:solidFill>
              </a:rPr>
              <a:t>Костенко Анна </a:t>
            </a:r>
            <a:r>
              <a:rPr lang="ru-RU" b="1" i="1" dirty="0" smtClean="0">
                <a:solidFill>
                  <a:srgbClr val="7030A0"/>
                </a:solidFill>
              </a:rPr>
              <a:t>Юрьевна</a:t>
            </a:r>
          </a:p>
          <a:p>
            <a:pPr algn="r"/>
            <a:endParaRPr lang="ru-RU" b="1" i="1" dirty="0">
              <a:solidFill>
                <a:srgbClr val="7030A0"/>
              </a:solidFill>
            </a:endParaRPr>
          </a:p>
          <a:p>
            <a:r>
              <a:rPr lang="ru-RU" b="1" i="1" dirty="0">
                <a:solidFill>
                  <a:srgbClr val="7030A0"/>
                </a:solidFill>
              </a:rPr>
              <a:t>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1122888" y="5706570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7030A0"/>
                </a:solidFill>
                <a:hlinkClick r:id="rId4"/>
              </a:rPr>
              <a:t>anna-kostenko-71@mail.ru</a:t>
            </a:r>
            <a:endParaRPr lang="ru-RU" b="1" dirty="0" smtClean="0">
              <a:solidFill>
                <a:srgbClr val="7030A0"/>
              </a:solidFill>
            </a:endParaRPr>
          </a:p>
          <a:p>
            <a:pPr algn="r"/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4348" y="4786322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hlinkClick r:id="rId5"/>
              </a:rPr>
              <a:t>https://yadi.sk/d/PWZA9bsJ3TsC5b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2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программа 00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28860" y="928670"/>
            <a:ext cx="2345681" cy="3857652"/>
          </a:xfrm>
          <a:prstGeom prst="rect">
            <a:avLst/>
          </a:prstGeom>
        </p:spPr>
      </p:pic>
      <p:grpSp>
        <p:nvGrpSpPr>
          <p:cNvPr id="7171" name="Группа 7"/>
          <p:cNvGrpSpPr>
            <a:grpSpLocks/>
          </p:cNvGrpSpPr>
          <p:nvPr/>
        </p:nvGrpSpPr>
        <p:grpSpPr bwMode="auto">
          <a:xfrm>
            <a:off x="-31750" y="-84138"/>
            <a:ext cx="9144000" cy="6858001"/>
            <a:chOff x="0" y="0"/>
            <a:chExt cx="9144000" cy="6858000"/>
          </a:xfrm>
        </p:grpSpPr>
        <p:pic>
          <p:nvPicPr>
            <p:cNvPr id="7176" name="Рисунок 3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7" name="Рисунок 4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124705" y="4838705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8" name="Рисунок 5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124705" y="0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9" name="Рисунок 6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0" y="4838705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484438" y="333375"/>
            <a:ext cx="49564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ggish"/>
                <a:cs typeface="+mn-cs"/>
              </a:rPr>
              <a:t>МБОУ гимназия № 54 «Воскресение»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98959" y="6305839"/>
            <a:ext cx="29511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ggish"/>
                <a:cs typeface="+mn-cs"/>
              </a:rPr>
              <a:t>Самара </a:t>
            </a: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ggish"/>
                <a:cs typeface="+mn-cs"/>
              </a:rPr>
              <a:t>2018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ggish"/>
              <a:cs typeface="+mn-cs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928802"/>
            <a:ext cx="257175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2643182"/>
            <a:ext cx="2286016" cy="350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9" descr="Наши проекты_0013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2592388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Овал 13"/>
          <p:cNvSpPr/>
          <p:nvPr/>
        </p:nvSpPr>
        <p:spPr>
          <a:xfrm>
            <a:off x="1071538" y="3214686"/>
            <a:ext cx="214314" cy="1428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2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Группа 7"/>
          <p:cNvGrpSpPr>
            <a:grpSpLocks/>
          </p:cNvGrpSpPr>
          <p:nvPr/>
        </p:nvGrpSpPr>
        <p:grpSpPr bwMode="auto">
          <a:xfrm>
            <a:off x="-31750" y="-84138"/>
            <a:ext cx="9144000" cy="6858001"/>
            <a:chOff x="0" y="0"/>
            <a:chExt cx="9144000" cy="6858000"/>
          </a:xfrm>
        </p:grpSpPr>
        <p:pic>
          <p:nvPicPr>
            <p:cNvPr id="8204" name="Рисунок 3" descr="141 копия.gi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5" name="Рисунок 4" descr="141 копия.gi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124705" y="4838705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6" name="Рисунок 5" descr="141 копия.gi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124705" y="0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7" name="Рисунок 6" descr="141 копия.gi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0" y="4838705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665413" y="173038"/>
            <a:ext cx="49564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ggish"/>
                <a:cs typeface="+mn-cs"/>
              </a:rPr>
              <a:t>МБОУ гимназия № 54 «Воскресение»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1625" y="601663"/>
            <a:ext cx="42513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ggish"/>
                <a:cs typeface="+mn-cs"/>
              </a:rPr>
              <a:t>Задачи: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41625" y="1277938"/>
            <a:ext cx="561657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ggish"/>
                <a:cs typeface="+mn-cs"/>
              </a:rPr>
              <a:t>Развивать чувство любви к Родине на основе изучения национальных культурных традиций.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488" y="2000240"/>
            <a:ext cx="56165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ggish"/>
                <a:cs typeface="+mn-cs"/>
              </a:rPr>
              <a:t>Способствовать осознанию своих культурных и родовых корней.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28926" y="2714620"/>
            <a:ext cx="46085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ggish"/>
                <a:cs typeface="+mn-cs"/>
              </a:rPr>
              <a:t>Углублять знания детей о культуре и традициях семейных взаимоотношений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00364" y="3429000"/>
            <a:ext cx="595471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ggish"/>
                <a:cs typeface="+mn-cs"/>
              </a:rPr>
              <a:t>Развивать уважительное отношение к родителям, старшим, сверстникам и младшим, бережное отношение ко всему живому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28926" y="4429132"/>
            <a:ext cx="564197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ggish"/>
                <a:cs typeface="+mn-cs"/>
              </a:rPr>
              <a:t>Способствовать формированию ценностного отношения к труду, творчеству,  уважительное отношение к профессиям.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0051" y="5500702"/>
            <a:ext cx="438626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ggish"/>
                <a:cs typeface="+mn-cs"/>
              </a:rPr>
              <a:t>Приобрести опыт коллективной работы в  реализации учебных проектов</a:t>
            </a:r>
            <a:r>
              <a:rPr lang="ru-RU" dirty="0">
                <a:solidFill>
                  <a:srgbClr val="7030A0"/>
                </a:solidFill>
                <a:latin typeface="+mn-lt"/>
                <a:cs typeface="+mn-cs"/>
              </a:rPr>
              <a:t>.</a:t>
            </a:r>
          </a:p>
        </p:txBody>
      </p:sp>
      <p:pic>
        <p:nvPicPr>
          <p:cNvPr id="18" name="Рисунок 19" descr="Наши проекты_001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2592388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Овал 18"/>
          <p:cNvSpPr/>
          <p:nvPr/>
        </p:nvSpPr>
        <p:spPr>
          <a:xfrm>
            <a:off x="1071538" y="3214686"/>
            <a:ext cx="214314" cy="1428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2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9" descr="Наши проекты_00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2592388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19" name="Группа 7"/>
          <p:cNvGrpSpPr>
            <a:grpSpLocks/>
          </p:cNvGrpSpPr>
          <p:nvPr/>
        </p:nvGrpSpPr>
        <p:grpSpPr bwMode="auto">
          <a:xfrm>
            <a:off x="-31750" y="-84138"/>
            <a:ext cx="9144000" cy="6858001"/>
            <a:chOff x="0" y="0"/>
            <a:chExt cx="9144000" cy="6858000"/>
          </a:xfrm>
        </p:grpSpPr>
        <p:pic>
          <p:nvPicPr>
            <p:cNvPr id="9248" name="Рисунок 3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9" name="Рисунок 4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124705" y="4838705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50" name="Рисунок 5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124705" y="0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51" name="Рисунок 6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0" y="4838705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665413" y="173038"/>
            <a:ext cx="50269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ggish"/>
                <a:cs typeface="+mn-cs"/>
              </a:rPr>
              <a:t>МБОУ гимназия  № 54 «Воскресение»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484438" y="1484313"/>
          <a:ext cx="6552732" cy="39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584176"/>
                <a:gridCol w="1728192"/>
                <a:gridCol w="1368156"/>
              </a:tblGrid>
              <a:tr h="1225916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Название курса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часов в неделю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часов за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Время занятия (мин)</a:t>
                      </a:r>
                      <a:endParaRPr lang="ru-RU" dirty="0"/>
                    </a:p>
                  </a:txBody>
                  <a:tcPr/>
                </a:tc>
              </a:tr>
              <a:tr h="382444">
                <a:tc>
                  <a:txBody>
                    <a:bodyPr/>
                    <a:lstStyle/>
                    <a:p>
                      <a:r>
                        <a:rPr lang="ru-RU" dirty="0" smtClean="0"/>
                        <a:t>Азбука нравственности 5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 ч</a:t>
                      </a:r>
                    </a:p>
                    <a:p>
                      <a:pPr algn="ctr"/>
                      <a:r>
                        <a:rPr lang="ru-RU" dirty="0" smtClean="0"/>
                        <a:t>(из них 10 ч часов</a:t>
                      </a:r>
                      <a:r>
                        <a:rPr lang="ru-RU" baseline="0" dirty="0" smtClean="0"/>
                        <a:t> вне школы)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 мин</a:t>
                      </a:r>
                      <a:endParaRPr lang="ru-RU" dirty="0"/>
                    </a:p>
                  </a:txBody>
                  <a:tcPr/>
                </a:tc>
              </a:tr>
              <a:tr h="382444">
                <a:tc>
                  <a:txBody>
                    <a:bodyPr/>
                    <a:lstStyle/>
                    <a:p>
                      <a:r>
                        <a:rPr lang="ru-RU" dirty="0" smtClean="0"/>
                        <a:t>Азбука нравственности</a:t>
                      </a:r>
                      <a:r>
                        <a:rPr lang="ru-RU" baseline="0" dirty="0" smtClean="0"/>
                        <a:t> 6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 ч</a:t>
                      </a:r>
                    </a:p>
                    <a:p>
                      <a:pPr algn="ctr"/>
                      <a:r>
                        <a:rPr lang="ru-RU" dirty="0" smtClean="0"/>
                        <a:t> (из них 10ч часов вне школы)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 мин</a:t>
                      </a:r>
                      <a:endParaRPr lang="ru-RU" dirty="0"/>
                    </a:p>
                  </a:txBody>
                  <a:tcPr/>
                </a:tc>
              </a:tr>
              <a:tr h="382444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68 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Овал 9"/>
          <p:cNvSpPr/>
          <p:nvPr/>
        </p:nvSpPr>
        <p:spPr>
          <a:xfrm>
            <a:off x="1071538" y="3214686"/>
            <a:ext cx="214314" cy="1428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2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9" descr="Наши проекты_00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2592388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7"/>
          <p:cNvGrpSpPr>
            <a:grpSpLocks/>
          </p:cNvGrpSpPr>
          <p:nvPr/>
        </p:nvGrpSpPr>
        <p:grpSpPr bwMode="auto">
          <a:xfrm>
            <a:off x="-31750" y="-84138"/>
            <a:ext cx="9144000" cy="6858001"/>
            <a:chOff x="0" y="0"/>
            <a:chExt cx="9144000" cy="6858000"/>
          </a:xfrm>
        </p:grpSpPr>
        <p:pic>
          <p:nvPicPr>
            <p:cNvPr id="9248" name="Рисунок 3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9" name="Рисунок 4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124705" y="4838705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50" name="Рисунок 5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124705" y="0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51" name="Рисунок 6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0" y="4838705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665413" y="173038"/>
            <a:ext cx="49564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ggish"/>
                <a:cs typeface="+mn-cs"/>
              </a:rPr>
              <a:t>МБОУ гимназия № 54 «Воскресение»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572000" y="642918"/>
            <a:ext cx="354238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rgbClr val="669900"/>
                </a:solidFill>
                <a:latin typeface="Times New Roman" pitchFamily="18" charset="0"/>
              </a:rPr>
              <a:t>Формы занятий</a:t>
            </a:r>
            <a:endParaRPr lang="ru-RU" altLang="ru-RU" sz="3600" b="1" dirty="0">
              <a:solidFill>
                <a:srgbClr val="669900"/>
              </a:solidFill>
              <a:latin typeface="Times New Roman" pitchFamily="18" charset="0"/>
            </a:endParaRPr>
          </a:p>
        </p:txBody>
      </p:sp>
      <p:sp>
        <p:nvSpPr>
          <p:cNvPr id="13" name="Oval 2"/>
          <p:cNvSpPr>
            <a:spLocks noChangeArrowheads="1"/>
          </p:cNvSpPr>
          <p:nvPr/>
        </p:nvSpPr>
        <p:spPr bwMode="auto">
          <a:xfrm>
            <a:off x="5214942" y="2714620"/>
            <a:ext cx="1643074" cy="1000132"/>
          </a:xfrm>
          <a:prstGeom prst="ellipse">
            <a:avLst/>
          </a:prstGeom>
          <a:solidFill>
            <a:srgbClr val="FFCC99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экскурсия</a:t>
            </a:r>
            <a:endParaRPr lang="ru-RU" altLang="ru-RU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 rot="10998915" flipV="1">
            <a:off x="5810532" y="1583794"/>
            <a:ext cx="2023530" cy="891566"/>
          </a:xfrm>
          <a:prstGeom prst="ellipse">
            <a:avLst/>
          </a:prstGeom>
          <a:solidFill>
            <a:srgbClr val="FFCC99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alibri" pitchFamily="34" charset="0"/>
              </a:rPr>
              <a:t>игра</a:t>
            </a:r>
            <a:endParaRPr lang="ru-RU" altLang="ru-RU" sz="2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5" name="Oval 4"/>
          <p:cNvSpPr>
            <a:spLocks noChangeArrowheads="1"/>
          </p:cNvSpPr>
          <p:nvPr/>
        </p:nvSpPr>
        <p:spPr bwMode="auto">
          <a:xfrm rot="10369042" flipV="1">
            <a:off x="7547147" y="2450095"/>
            <a:ext cx="1542703" cy="962989"/>
          </a:xfrm>
          <a:prstGeom prst="ellipse">
            <a:avLst/>
          </a:prstGeom>
          <a:solidFill>
            <a:srgbClr val="FFCC99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Calibri" pitchFamily="34" charset="0"/>
              </a:rPr>
              <a:t>концерт</a:t>
            </a:r>
            <a:endParaRPr lang="ru-RU" altLang="ru-RU" sz="24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16" name="Oval 4"/>
          <p:cNvSpPr>
            <a:spLocks noChangeArrowheads="1"/>
          </p:cNvSpPr>
          <p:nvPr/>
        </p:nvSpPr>
        <p:spPr bwMode="auto">
          <a:xfrm rot="10800000" flipV="1">
            <a:off x="3071802" y="1571612"/>
            <a:ext cx="1714512" cy="1000132"/>
          </a:xfrm>
          <a:prstGeom prst="ellipse">
            <a:avLst/>
          </a:prstGeom>
          <a:solidFill>
            <a:srgbClr val="FFCC99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 b="1" dirty="0" smtClean="0">
                <a:solidFill>
                  <a:srgbClr val="336600"/>
                </a:solidFill>
                <a:latin typeface="Calibri" pitchFamily="34" charset="0"/>
              </a:rPr>
              <a:t>беседа</a:t>
            </a:r>
            <a:endParaRPr lang="ru-RU" altLang="ru-RU" sz="2400" b="1" dirty="0">
              <a:solidFill>
                <a:srgbClr val="336600"/>
              </a:solidFill>
              <a:latin typeface="Calibri" pitchFamily="34" charset="0"/>
            </a:endParaRPr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 rot="10951982" flipV="1">
            <a:off x="658145" y="4333299"/>
            <a:ext cx="2153714" cy="1120357"/>
          </a:xfrm>
          <a:prstGeom prst="ellipse">
            <a:avLst/>
          </a:prstGeom>
          <a:solidFill>
            <a:srgbClr val="FFCC99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</a:rPr>
              <a:t>диспут</a:t>
            </a:r>
            <a:endParaRPr lang="ru-RU" altLang="ru-RU" sz="2400" b="1" dirty="0">
              <a:solidFill>
                <a:schemeClr val="accent4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auto">
          <a:xfrm rot="11195248" flipV="1">
            <a:off x="3781867" y="4016665"/>
            <a:ext cx="2294645" cy="1086257"/>
          </a:xfrm>
          <a:prstGeom prst="ellipse">
            <a:avLst/>
          </a:prstGeom>
          <a:solidFill>
            <a:srgbClr val="FFCC99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Calibri" pitchFamily="34" charset="0"/>
              </a:rPr>
              <a:t>исследование</a:t>
            </a:r>
            <a:endParaRPr lang="ru-RU" altLang="ru-RU" sz="2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 rot="10951982" flipV="1">
            <a:off x="6879635" y="3664690"/>
            <a:ext cx="2242746" cy="1027909"/>
          </a:xfrm>
          <a:prstGeom prst="ellipse">
            <a:avLst/>
          </a:prstGeom>
          <a:solidFill>
            <a:srgbClr val="FFCC99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Calibri" pitchFamily="34" charset="0"/>
              </a:rPr>
              <a:t>конференция</a:t>
            </a:r>
            <a:endParaRPr lang="ru-RU" altLang="ru-RU" sz="2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 rot="10369042" flipV="1">
            <a:off x="2140038" y="5273056"/>
            <a:ext cx="2149281" cy="1228491"/>
          </a:xfrm>
          <a:prstGeom prst="ellipse">
            <a:avLst/>
          </a:prstGeom>
          <a:solidFill>
            <a:srgbClr val="FFCC99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театрализация</a:t>
            </a:r>
            <a:endParaRPr lang="ru-RU" altLang="ru-RU" sz="2400" b="1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 rot="10295168" flipV="1">
            <a:off x="5260519" y="5249514"/>
            <a:ext cx="3480742" cy="1073882"/>
          </a:xfrm>
          <a:prstGeom prst="ellipse">
            <a:avLst/>
          </a:prstGeom>
          <a:solidFill>
            <a:srgbClr val="FFCC99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просмотр видеофильмов</a:t>
            </a:r>
            <a:endParaRPr lang="ru-RU" altLang="ru-RU" sz="2400" b="1" dirty="0">
              <a:solidFill>
                <a:schemeClr val="accent3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26" name="Oval 4"/>
          <p:cNvSpPr>
            <a:spLocks noChangeArrowheads="1"/>
          </p:cNvSpPr>
          <p:nvPr/>
        </p:nvSpPr>
        <p:spPr bwMode="auto">
          <a:xfrm rot="11224107" flipV="1">
            <a:off x="2767999" y="3020194"/>
            <a:ext cx="1542703" cy="962989"/>
          </a:xfrm>
          <a:prstGeom prst="ellipse">
            <a:avLst/>
          </a:prstGeom>
          <a:solidFill>
            <a:srgbClr val="FFCC99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дискуссия</a:t>
            </a:r>
            <a:endParaRPr lang="ru-RU" altLang="ru-RU" sz="24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071538" y="3214686"/>
            <a:ext cx="214314" cy="1428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2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2928926" y="4572008"/>
            <a:ext cx="564357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indent="450850" algn="r" eaLnBrk="0" hangingPunct="0"/>
            <a:r>
              <a:rPr lang="ru-RU" sz="2400" b="1" dirty="0">
                <a:solidFill>
                  <a:srgbClr val="0070C0"/>
                </a:solidFill>
                <a:latin typeface="Calibri" pitchFamily="34" charset="0"/>
              </a:rPr>
              <a:t>проектно-исследовательская деятельность</a:t>
            </a:r>
          </a:p>
        </p:txBody>
      </p:sp>
      <p:pic>
        <p:nvPicPr>
          <p:cNvPr id="6146" name="Рисунок 19" descr="Наши проекты_00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2592388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7"/>
          <p:cNvGrpSpPr>
            <a:grpSpLocks/>
          </p:cNvGrpSpPr>
          <p:nvPr/>
        </p:nvGrpSpPr>
        <p:grpSpPr bwMode="auto">
          <a:xfrm>
            <a:off x="-31750" y="-84138"/>
            <a:ext cx="9144000" cy="6858001"/>
            <a:chOff x="0" y="0"/>
            <a:chExt cx="9144000" cy="6858000"/>
          </a:xfrm>
        </p:grpSpPr>
        <p:pic>
          <p:nvPicPr>
            <p:cNvPr id="6151" name="Рисунок 3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Рисунок 4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124705" y="4838705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Рисунок 5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124705" y="0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Рисунок 6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0" y="4838705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857488" y="0"/>
            <a:ext cx="50269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ggish"/>
                <a:cs typeface="+mn-cs"/>
              </a:rPr>
              <a:t>МБОУ гимназия  № 54 «Воскресение»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76600" y="6308725"/>
            <a:ext cx="29511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ggish"/>
                <a:cs typeface="+mn-cs"/>
              </a:rPr>
              <a:t>Самара </a:t>
            </a: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ggish"/>
                <a:cs typeface="+mn-cs"/>
              </a:rPr>
              <a:t>2018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ggish"/>
              <a:cs typeface="+mn-cs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143240" y="571480"/>
            <a:ext cx="4857784" cy="26161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indent="450850" algn="ctr"/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Программа внеурочной деятельности </a:t>
            </a:r>
          </a:p>
          <a:p>
            <a:pPr lvl="0" indent="450850" algn="ctr"/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«Азбука    нравственности» 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lvl="0" indent="450850" algn="ctr" eaLnBrk="0" hangingPunct="0"/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организуется по следующим направлениям: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lvl="0" indent="450850" eaLnBrk="0" hangingPunct="0"/>
            <a:endParaRPr lang="ru-RU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500034" y="3857628"/>
            <a:ext cx="407196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indent="450850" eaLnBrk="0" hangingPunct="0"/>
            <a:r>
              <a:rPr lang="ru-RU" sz="2400" b="1" dirty="0" smtClean="0">
                <a:solidFill>
                  <a:srgbClr val="7030A0"/>
                </a:solidFill>
                <a:latin typeface="Calibri" pitchFamily="34" charset="0"/>
              </a:rPr>
              <a:t>духовно-нравственное</a:t>
            </a:r>
            <a:endParaRPr lang="ru-RU" sz="24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4714876" y="3857628"/>
            <a:ext cx="407196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indent="450850" eaLnBrk="0" hangingPunct="0"/>
            <a:r>
              <a:rPr lang="ru-RU" sz="2400" b="1" dirty="0">
                <a:solidFill>
                  <a:srgbClr val="00B050"/>
                </a:solidFill>
                <a:latin typeface="Calibri" pitchFamily="34" charset="0"/>
              </a:rPr>
              <a:t>научно-познавательное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500034" y="4429132"/>
            <a:ext cx="407196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indent="450850" eaLnBrk="0" hangingPunct="0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общественно-полезная деятельность</a:t>
            </a:r>
          </a:p>
        </p:txBody>
      </p:sp>
      <p:sp>
        <p:nvSpPr>
          <p:cNvPr id="15" name="Овал 14"/>
          <p:cNvSpPr/>
          <p:nvPr/>
        </p:nvSpPr>
        <p:spPr>
          <a:xfrm>
            <a:off x="1071538" y="3214686"/>
            <a:ext cx="214314" cy="1428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2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9" descr="Наши проекты_00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2592388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7"/>
          <p:cNvGrpSpPr>
            <a:grpSpLocks/>
          </p:cNvGrpSpPr>
          <p:nvPr/>
        </p:nvGrpSpPr>
        <p:grpSpPr bwMode="auto">
          <a:xfrm>
            <a:off x="-31750" y="-84138"/>
            <a:ext cx="9144000" cy="6858001"/>
            <a:chOff x="0" y="0"/>
            <a:chExt cx="9144000" cy="6858000"/>
          </a:xfrm>
        </p:grpSpPr>
        <p:pic>
          <p:nvPicPr>
            <p:cNvPr id="6151" name="Рисунок 3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Рисунок 4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124705" y="4838705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Рисунок 5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124705" y="0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Рисунок 6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0" y="4838705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643174" y="142852"/>
            <a:ext cx="50269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ggish"/>
                <a:cs typeface="+mn-cs"/>
              </a:rPr>
              <a:t>МБОУ гимназия  № 54 «Воскресение»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143240" y="571480"/>
            <a:ext cx="4857784" cy="22467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indent="450850" algn="ctr"/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Программа внеурочной деятельности </a:t>
            </a:r>
          </a:p>
          <a:p>
            <a:pPr lvl="0" indent="450850" algn="ctr"/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«Азбука    нравственности»</a:t>
            </a:r>
          </a:p>
          <a:p>
            <a:pPr lvl="0" indent="450850"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включает в себя  4 раздела: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lvl="0" indent="450850" eaLnBrk="0" hangingPunct="0"/>
            <a:endParaRPr lang="ru-RU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2" name="Рисунок 11" descr="0_7fb39_5d87a63e_XL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3929066"/>
            <a:ext cx="2071702" cy="207170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kid-2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802" y="3571876"/>
            <a:ext cx="1905000" cy="2333625"/>
          </a:xfrm>
          <a:prstGeom prst="rect">
            <a:avLst/>
          </a:prstGeom>
        </p:spPr>
      </p:pic>
      <p:pic>
        <p:nvPicPr>
          <p:cNvPr id="14" name="Рисунок 13" descr="21567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446" y="3000372"/>
            <a:ext cx="2643206" cy="1755089"/>
          </a:xfrm>
          <a:prstGeom prst="rect">
            <a:avLst/>
          </a:prstGeom>
        </p:spPr>
      </p:pic>
      <p:pic>
        <p:nvPicPr>
          <p:cNvPr id="15" name="Рисунок 14" descr="Autogen_eBook_id7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43504" y="4929198"/>
            <a:ext cx="2571768" cy="1571636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1071538" y="3214686"/>
            <a:ext cx="214314" cy="1428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2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9" descr="Наши проекты_0013.jpg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85794"/>
            <a:ext cx="2592388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-31750" y="-138500"/>
            <a:ext cx="9144000" cy="6858001"/>
            <a:chOff x="0" y="0"/>
            <a:chExt cx="9144000" cy="6858000"/>
          </a:xfrm>
        </p:grpSpPr>
        <p:pic>
          <p:nvPicPr>
            <p:cNvPr id="6151" name="Рисунок 3" descr="141 копия.gif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Рисунок 4" descr="141 копия.gif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124705" y="4838705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Рисунок 5" descr="141 копия.gif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124705" y="0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Рисунок 6" descr="141 копия.gif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0" y="4838705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Прямоугольник 9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571736" y="0"/>
            <a:ext cx="4857784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indent="450850" algn="ctr" eaLnBrk="0" hangingPunct="0"/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Родина</a:t>
            </a:r>
            <a:endParaRPr lang="ru-RU" sz="44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45742" y="4643446"/>
            <a:ext cx="816762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Коллективный проект: «Родина там, где сердце мое».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Коллективный проект: « Тема Родины в произведениях поэтов».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Индивидуальный проект: « Моя малая Родина- души моей частица».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Семейный проект: «  Эхо Великой войны в сердце моей семьи».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29190" y="785794"/>
            <a:ext cx="35004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Monotype Corsiva" pitchFamily="66" charset="0"/>
              </a:rPr>
              <a:t>Родину мы не выбираем - это дар Божий и не любить ее невозможно.</a:t>
            </a:r>
          </a:p>
          <a:p>
            <a:r>
              <a:rPr lang="ru-RU" i="1" dirty="0" smtClean="0">
                <a:latin typeface="Monotype Corsiva" pitchFamily="66" charset="0"/>
              </a:rPr>
              <a:t>Любовь к Родине украшает человека , придает его жизни глубокий смысл  и одновременно служит возрастанию достоинства и силы его Отечества.</a:t>
            </a:r>
          </a:p>
          <a:p>
            <a:endParaRPr lang="ru-RU" i="1" dirty="0">
              <a:latin typeface="Monotype Corsiva" pitchFamily="66" charset="0"/>
            </a:endParaRPr>
          </a:p>
        </p:txBody>
      </p:sp>
      <p:pic>
        <p:nvPicPr>
          <p:cNvPr id="1028" name="Picture 4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964390"/>
            <a:ext cx="2214578" cy="166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>
            <a:hlinkClick r:id="rId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2786058"/>
            <a:ext cx="219076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Содержимое 6" descr="DSC_0001.jpg">
            <a:hlinkClick r:id="rId9" action="ppaction://hlinkfile"/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4" y="2714620"/>
            <a:ext cx="2786082" cy="1852448"/>
          </a:xfrm>
          <a:prstGeom prst="rect">
            <a:avLst/>
          </a:prstGeom>
        </p:spPr>
      </p:pic>
      <p:sp>
        <p:nvSpPr>
          <p:cNvPr id="21" name="Овал 20"/>
          <p:cNvSpPr/>
          <p:nvPr/>
        </p:nvSpPr>
        <p:spPr>
          <a:xfrm>
            <a:off x="1214414" y="4000504"/>
            <a:ext cx="214314" cy="1428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2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9" descr="Наши проекты_00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5984" cy="323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0" y="-1"/>
            <a:ext cx="9144000" cy="6858001"/>
            <a:chOff x="0" y="0"/>
            <a:chExt cx="9144000" cy="6858000"/>
          </a:xfrm>
        </p:grpSpPr>
        <p:pic>
          <p:nvPicPr>
            <p:cNvPr id="6151" name="Рисунок 3" descr="141 копия.gif">
              <a:hlinkClick r:id="rId3" action="ppaction://hlinkpres?slideindex=1&amp;slidetitle="/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Рисунок 4" descr="141 копия.gif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124705" y="4838705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Рисунок 5" descr="141 копия.gif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124705" y="0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Рисунок 6" descr="141 копия.gif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0" y="4838705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Прямоугольник 9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571736" y="0"/>
            <a:ext cx="4857784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indent="450850" algn="ctr" eaLnBrk="0" hangingPunct="0"/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Родина</a:t>
            </a:r>
            <a:endParaRPr lang="ru-RU" sz="44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72264" y="785794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/>
            <a:r>
              <a:rPr lang="ru-RU" sz="24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Ностальгия</a:t>
            </a:r>
            <a:endParaRPr lang="ru-RU" sz="2400" dirty="0">
              <a:latin typeface="Monotype Corsiva" pitchFamily="66" charset="0"/>
            </a:endParaRPr>
          </a:p>
          <a:p>
            <a:pPr lvl="0" eaLnBrk="0" hangingPunct="0"/>
            <a:r>
              <a:rPr lang="ru-RU" sz="24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Честь </a:t>
            </a:r>
            <a:endParaRPr lang="ru-RU" sz="2400" dirty="0">
              <a:latin typeface="Monotype Corsiva" pitchFamily="66" charset="0"/>
            </a:endParaRPr>
          </a:p>
          <a:p>
            <a:pPr lvl="0" eaLnBrk="0" hangingPunct="0"/>
            <a:r>
              <a:rPr lang="ru-RU" sz="24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Долг</a:t>
            </a:r>
            <a:endParaRPr lang="ru-RU" sz="2400" dirty="0">
              <a:latin typeface="Monotype Corsiva" pitchFamily="66" charset="0"/>
            </a:endParaRPr>
          </a:p>
          <a:p>
            <a:pPr lvl="0" eaLnBrk="0" hangingPunct="0"/>
            <a:r>
              <a:rPr lang="ru-RU" sz="24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Скорбь</a:t>
            </a:r>
            <a:endParaRPr lang="ru-RU" sz="2400" dirty="0">
              <a:latin typeface="Monotype Corsiva" pitchFamily="66" charset="0"/>
            </a:endParaRPr>
          </a:p>
          <a:p>
            <a:pPr lvl="0" eaLnBrk="0" hangingPunct="0"/>
            <a:r>
              <a:rPr lang="ru-RU" sz="24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Вечная память</a:t>
            </a:r>
            <a:endParaRPr lang="ru-RU" sz="2400" dirty="0">
              <a:latin typeface="Monotype Corsiva" pitchFamily="66" charset="0"/>
            </a:endParaRPr>
          </a:p>
          <a:p>
            <a:pPr lvl="0" eaLnBrk="0" hangingPunct="0"/>
            <a:r>
              <a:rPr lang="ru-RU" sz="24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Святыни</a:t>
            </a:r>
            <a:endParaRPr lang="ru-RU" sz="2400" dirty="0">
              <a:latin typeface="Monotype Corsiva" pitchFamily="66" charset="0"/>
            </a:endParaRPr>
          </a:p>
          <a:p>
            <a:pPr lvl="0" eaLnBrk="0" hangingPunct="0"/>
            <a:r>
              <a:rPr lang="ru-RU" sz="24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Стойкость</a:t>
            </a:r>
            <a:endParaRPr lang="ru-RU" sz="2400" dirty="0">
              <a:latin typeface="Monotype Corsiva" pitchFamily="66" charset="0"/>
            </a:endParaRPr>
          </a:p>
          <a:p>
            <a:pPr lvl="0" eaLnBrk="0" hangingPunct="0"/>
            <a:r>
              <a:rPr lang="ru-RU" sz="24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Отвага</a:t>
            </a:r>
            <a:endParaRPr lang="ru-RU" sz="2400" dirty="0">
              <a:latin typeface="Monotype Corsiva" pitchFamily="66" charset="0"/>
            </a:endParaRPr>
          </a:p>
          <a:p>
            <a:pPr lvl="0" eaLnBrk="0" hangingPunct="0"/>
            <a:r>
              <a:rPr lang="ru-RU" sz="24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Храбрость</a:t>
            </a:r>
            <a:endParaRPr lang="ru-RU" sz="2400" dirty="0">
              <a:latin typeface="Monotype Corsiva" pitchFamily="66" charset="0"/>
            </a:endParaRPr>
          </a:p>
          <a:p>
            <a:pPr lvl="0" eaLnBrk="0" hangingPunct="0"/>
            <a:r>
              <a:rPr lang="ru-RU" sz="24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Благородство</a:t>
            </a:r>
            <a:endParaRPr lang="ru-RU" sz="2400" dirty="0">
              <a:latin typeface="Monotype Corsiva" pitchFamily="66" charset="0"/>
            </a:endParaRPr>
          </a:p>
          <a:p>
            <a:pPr lvl="0" eaLnBrk="0" hangingPunct="0"/>
            <a:r>
              <a:rPr lang="ru-RU" sz="24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Святость</a:t>
            </a:r>
            <a:endParaRPr lang="ru-RU" sz="2400" dirty="0">
              <a:latin typeface="Monotype Corsiva" pitchFamily="66" charset="0"/>
            </a:endParaRPr>
          </a:p>
          <a:p>
            <a:pPr lvl="0" eaLnBrk="0" hangingPunct="0"/>
            <a:r>
              <a:rPr lang="ru-RU" sz="24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Терпение </a:t>
            </a:r>
            <a:endParaRPr lang="ru-RU" sz="2400" dirty="0">
              <a:latin typeface="Monotype Corsiva" pitchFamily="66" charset="0"/>
            </a:endParaRPr>
          </a:p>
          <a:p>
            <a:pPr lvl="0" eaLnBrk="0" hangingPunct="0"/>
            <a:r>
              <a:rPr lang="ru-RU" sz="24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Смирение</a:t>
            </a:r>
          </a:p>
          <a:p>
            <a:pPr lvl="0" eaLnBrk="0" hangingPunct="0"/>
            <a:r>
              <a:rPr lang="ru-RU" sz="24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Служение Отечеству</a:t>
            </a:r>
            <a:endParaRPr lang="ru-RU" sz="2400" dirty="0">
              <a:latin typeface="Monotype Corsiva" pitchFamily="66" charset="0"/>
              <a:ea typeface="Times New Roman" pitchFamily="18" charset="0"/>
            </a:endParaRPr>
          </a:p>
          <a:p>
            <a:pPr lvl="0" eaLnBrk="0" hangingPunct="0"/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286248" y="642918"/>
            <a:ext cx="292895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Любовь к Родине</a:t>
            </a:r>
          </a:p>
          <a:p>
            <a:r>
              <a:rPr lang="ru-RU" sz="2400" dirty="0" smtClean="0">
                <a:latin typeface="Monotype Corsiva" pitchFamily="66" charset="0"/>
              </a:rPr>
              <a:t>Любовь к Богу</a:t>
            </a:r>
          </a:p>
          <a:p>
            <a:r>
              <a:rPr lang="ru-RU" sz="2400" dirty="0" smtClean="0">
                <a:latin typeface="Monotype Corsiva" pitchFamily="66" charset="0"/>
              </a:rPr>
              <a:t>Любовь к ближним</a:t>
            </a:r>
          </a:p>
          <a:p>
            <a:r>
              <a:rPr lang="ru-RU" sz="2400" dirty="0" smtClean="0">
                <a:latin typeface="Monotype Corsiva" pitchFamily="66" charset="0"/>
              </a:rPr>
              <a:t>Любовь к своему </a:t>
            </a:r>
          </a:p>
          <a:p>
            <a:r>
              <a:rPr lang="ru-RU" sz="2400" dirty="0" smtClean="0">
                <a:latin typeface="Monotype Corsiva" pitchFamily="66" charset="0"/>
              </a:rPr>
              <a:t>народу</a:t>
            </a:r>
          </a:p>
          <a:p>
            <a:r>
              <a:rPr lang="ru-RU" sz="2400" dirty="0" smtClean="0">
                <a:latin typeface="Monotype Corsiva" pitchFamily="66" charset="0"/>
              </a:rPr>
              <a:t>Смысл жизни</a:t>
            </a:r>
          </a:p>
          <a:p>
            <a:r>
              <a:rPr lang="ru-RU" sz="2400" dirty="0" smtClean="0">
                <a:latin typeface="Monotype Corsiva" pitchFamily="66" charset="0"/>
              </a:rPr>
              <a:t>Подвиг</a:t>
            </a:r>
          </a:p>
          <a:p>
            <a:r>
              <a:rPr lang="ru-RU" sz="2400" dirty="0" smtClean="0">
                <a:latin typeface="Monotype Corsiva" pitchFamily="66" charset="0"/>
              </a:rPr>
              <a:t>Верность присяге</a:t>
            </a:r>
          </a:p>
          <a:p>
            <a:r>
              <a:rPr lang="ru-RU" sz="2400" dirty="0" smtClean="0">
                <a:latin typeface="Monotype Corsiva" pitchFamily="66" charset="0"/>
              </a:rPr>
              <a:t>Патриотизм</a:t>
            </a:r>
          </a:p>
          <a:p>
            <a:r>
              <a:rPr lang="ru-RU" sz="2400" dirty="0" smtClean="0">
                <a:latin typeface="Monotype Corsiva" pitchFamily="66" charset="0"/>
              </a:rPr>
              <a:t>Жертвенность</a:t>
            </a:r>
          </a:p>
          <a:p>
            <a:r>
              <a:rPr lang="ru-RU" sz="2400" dirty="0" smtClean="0">
                <a:latin typeface="Monotype Corsiva" pitchFamily="66" charset="0"/>
              </a:rPr>
              <a:t>Бесстрашие</a:t>
            </a:r>
          </a:p>
          <a:p>
            <a:r>
              <a:rPr lang="ru-RU" sz="2400" dirty="0" smtClean="0">
                <a:latin typeface="Monotype Corsiva" pitchFamily="66" charset="0"/>
              </a:rPr>
              <a:t>Мужество</a:t>
            </a:r>
          </a:p>
          <a:p>
            <a:r>
              <a:rPr lang="ru-RU" sz="2400" dirty="0" smtClean="0">
                <a:latin typeface="Monotype Corsiva" pitchFamily="66" charset="0"/>
              </a:rPr>
              <a:t>Предательство</a:t>
            </a:r>
          </a:p>
          <a:p>
            <a:r>
              <a:rPr lang="ru-RU" sz="2400" dirty="0" smtClean="0">
                <a:latin typeface="Monotype Corsiva" pitchFamily="66" charset="0"/>
              </a:rPr>
              <a:t>Жестокость</a:t>
            </a:r>
          </a:p>
          <a:p>
            <a:r>
              <a:rPr lang="ru-RU" sz="2400" dirty="0" smtClean="0">
                <a:latin typeface="Monotype Corsiva" pitchFamily="66" charset="0"/>
              </a:rPr>
              <a:t>Ответственность</a:t>
            </a:r>
          </a:p>
          <a:p>
            <a:endParaRPr lang="ru-RU" sz="2400" dirty="0" smtClean="0">
              <a:latin typeface="Monotype Corsiva" pitchFamily="66" charset="0"/>
            </a:endParaRPr>
          </a:p>
          <a:p>
            <a:endParaRPr lang="ru-RU" sz="2400" dirty="0" smtClean="0">
              <a:latin typeface="Monotype Corsiva" pitchFamily="66" charset="0"/>
            </a:endParaRPr>
          </a:p>
          <a:p>
            <a:endParaRPr lang="ru-RU" sz="2400" dirty="0"/>
          </a:p>
        </p:txBody>
      </p:sp>
      <p:sp>
        <p:nvSpPr>
          <p:cNvPr id="12" name="Овал 11">
            <a:hlinkClick r:id="rId5" action="ppaction://hlinkfile"/>
          </p:cNvPr>
          <p:cNvSpPr/>
          <p:nvPr/>
        </p:nvSpPr>
        <p:spPr>
          <a:xfrm>
            <a:off x="1017319" y="2780928"/>
            <a:ext cx="214314" cy="1428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289" name="Picture 1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6434" y="1196752"/>
            <a:ext cx="1979814" cy="172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4" descr="49595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22" y="3290500"/>
            <a:ext cx="2206508" cy="165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img0.liveinternet.ru/images/attach/c/6/92/412/92412364_derevnya5.jpg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6434" y="3198180"/>
            <a:ext cx="2049440" cy="1629782"/>
          </a:xfrm>
          <a:prstGeom prst="rect">
            <a:avLst/>
          </a:prstGeom>
          <a:noFill/>
        </p:spPr>
      </p:pic>
      <p:pic>
        <p:nvPicPr>
          <p:cNvPr id="23" name="Picture 2" descr="http://lovitut.ru/sites/default/files/photo/1299071888_med.jpg">
            <a:hlinkClick r:id="rId1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3325" y="4950503"/>
            <a:ext cx="2227730" cy="1649099"/>
          </a:xfrm>
          <a:prstGeom prst="rect">
            <a:avLst/>
          </a:prstGeom>
          <a:noFill/>
        </p:spPr>
      </p:pic>
      <p:pic>
        <p:nvPicPr>
          <p:cNvPr id="17" name="Picture 5" descr="b3e9ac0626e6">
            <a:hlinkClick r:id="rId1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9" y="5097104"/>
            <a:ext cx="2085198" cy="150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2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-31750" y="-84138"/>
            <a:ext cx="9144000" cy="6858001"/>
            <a:chOff x="0" y="0"/>
            <a:chExt cx="9144000" cy="6858000"/>
          </a:xfrm>
        </p:grpSpPr>
        <p:pic>
          <p:nvPicPr>
            <p:cNvPr id="6151" name="Рисунок 3" descr="141 копия.gi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Рисунок 4" descr="141 копия.gi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124705" y="4838705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Рисунок 5" descr="141 копия.gi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124705" y="0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Рисунок 6" descr="141 копия.gi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0" y="4838705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Прямоугольник 9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571736" y="0"/>
            <a:ext cx="4857784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indent="450850" algn="ctr" eaLnBrk="0" hangingPunct="0"/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Человек</a:t>
            </a:r>
            <a:endParaRPr lang="ru-RU" sz="44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2" name="Рисунок 11" descr="kid-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3714752"/>
            <a:ext cx="1905000" cy="23336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000628" y="1000108"/>
            <a:ext cx="37862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В человеке при рождении изначально заложено стремление к таким идеалам, как </a:t>
            </a:r>
            <a:r>
              <a:rPr lang="ru-RU" sz="2400" i="1" dirty="0" smtClean="0">
                <a:latin typeface="Monotype Corsiva" pitchFamily="66" charset="0"/>
              </a:rPr>
              <a:t>Добро, Правда, Красота, Свобода, Справедливость</a:t>
            </a:r>
            <a:r>
              <a:rPr lang="ru-RU" sz="2400" dirty="0" smtClean="0">
                <a:latin typeface="Monotype Corsiva" pitchFamily="66" charset="0"/>
              </a:rPr>
              <a:t>.</a:t>
            </a:r>
          </a:p>
          <a:p>
            <a:pPr algn="r"/>
            <a:r>
              <a:rPr lang="ru-RU" sz="2400" dirty="0" smtClean="0">
                <a:latin typeface="Monotype Corsiva" pitchFamily="66" charset="0"/>
              </a:rPr>
              <a:t>В .Розанов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15" name="Рисунок 14" descr="Древо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00" y="1000108"/>
            <a:ext cx="3714776" cy="50652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2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9" descr="Наши проекты_00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2592388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-31750" y="-84138"/>
            <a:ext cx="9144000" cy="6858001"/>
            <a:chOff x="0" y="0"/>
            <a:chExt cx="9144000" cy="6858000"/>
          </a:xfrm>
        </p:grpSpPr>
        <p:pic>
          <p:nvPicPr>
            <p:cNvPr id="6151" name="Рисунок 3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Рисунок 4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124705" y="4838705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Рисунок 5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124705" y="0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Рисунок 6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0" y="4838705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Прямоугольник 9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571736" y="0"/>
            <a:ext cx="4857784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indent="450850" algn="ctr" eaLnBrk="0" hangingPunct="0"/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Человек</a:t>
            </a:r>
            <a:endParaRPr lang="ru-RU" sz="44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143504" y="857232"/>
            <a:ext cx="292895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Самопознание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Дух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Душа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Тело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Любовь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Верность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Целомудрие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Святость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Воля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Свобода личная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и национальная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Разум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Чувства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Бессмертие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cs typeface="Times New Roman" pitchFamily="18" charset="0"/>
              </a:rPr>
              <a:t>Справедливость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rPr>
              <a:t>Милосердие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cs typeface="Times New Roman" pitchFamily="18" charset="0"/>
              </a:rPr>
              <a:t>Честь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rPr>
              <a:t>Достоинство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pic>
        <p:nvPicPr>
          <p:cNvPr id="12" name="Рисунок 11" descr="kid-26.jpg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12" y="1071546"/>
            <a:ext cx="1905000" cy="2333625"/>
          </a:xfrm>
          <a:prstGeom prst="rect">
            <a:avLst/>
          </a:prstGeom>
        </p:spPr>
      </p:pic>
      <p:pic>
        <p:nvPicPr>
          <p:cNvPr id="13" name="Picture 4" descr="cache_1179169312">
            <a:hlinkClick r:id="rId6" action="ppaction://hlinkpres?slideindex=1&amp;slidetitle="/>
          </p:cNvPr>
          <p:cNvPicPr>
            <a:picLocks noChangeAspect="1" noChangeArrowheads="1" noCrop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3714752"/>
            <a:ext cx="3286908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Овал 13"/>
          <p:cNvSpPr/>
          <p:nvPr/>
        </p:nvSpPr>
        <p:spPr>
          <a:xfrm>
            <a:off x="1071538" y="3214686"/>
            <a:ext cx="214314" cy="1428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Содержимое 3" descr="9d989af87e5d91382527aa74d4dbd6d4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6600" y="6308725"/>
            <a:ext cx="29511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ggish"/>
              </a:rPr>
              <a:t>Самара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ggish"/>
              </a:rPr>
              <a:t>2018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ggish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995498" y="188640"/>
            <a:ext cx="41292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ggish"/>
              </a:rPr>
              <a:t>МБОУ Классическая гимназия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ggish"/>
              </a:rPr>
              <a:t>№ 54 «Воскресение»</a:t>
            </a:r>
          </a:p>
        </p:txBody>
      </p:sp>
    </p:spTree>
    <p:extLst>
      <p:ext uri="{BB962C8B-B14F-4D97-AF65-F5344CB8AC3E}">
        <p14:creationId xmlns:p14="http://schemas.microsoft.com/office/powerpoint/2010/main" val="727284113"/>
      </p:ext>
    </p:extLst>
  </p:cSld>
  <p:clrMapOvr>
    <a:masterClrMapping/>
  </p:clrMapOvr>
  <p:transition spd="slow" advClick="0" advTm="4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2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-31750" y="-84138"/>
            <a:ext cx="9144000" cy="6858001"/>
            <a:chOff x="0" y="0"/>
            <a:chExt cx="9144000" cy="6858000"/>
          </a:xfrm>
        </p:grpSpPr>
        <p:pic>
          <p:nvPicPr>
            <p:cNvPr id="6151" name="Рисунок 3" descr="141 копия.gi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Рисунок 4" descr="141 копия.gi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124705" y="4838705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Рисунок 5" descr="141 копия.gi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124705" y="0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Рисунок 6" descr="141 копия.gi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0" y="4838705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Прямоугольник 9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571736" y="0"/>
            <a:ext cx="4857784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indent="450850" algn="ctr" eaLnBrk="0" hangingPunct="0"/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Человек</a:t>
            </a:r>
            <a:endParaRPr lang="ru-RU" sz="44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00034" y="4214818"/>
            <a:ext cx="72866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Коллективный проект: «Познать красот твоих творенья пытались многие отцы, но Ты не многим дал виденье, лишь тем, кто пред Тобой чисты».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Индивидуальный проект: « Мой небесный покровитель»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Коллективный проект: «Я знаю, зачем живу на земле, мне будет легко улетать» А.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Башлачев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13" name="Рисунок 19" descr="Наши проекты_001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2592388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Овал 15"/>
          <p:cNvSpPr/>
          <p:nvPr/>
        </p:nvSpPr>
        <p:spPr>
          <a:xfrm>
            <a:off x="1071538" y="3214686"/>
            <a:ext cx="214314" cy="1428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7" name="Клип 4" descr="DSC01651.JPG">
            <a:hlinkClick r:id="rId4" action="ppaction://hlinkpres?slideindex=1&amp;slidetitle=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050" y="924433"/>
            <a:ext cx="1928826" cy="1446620"/>
          </a:xfrm>
          <a:prstGeom prst="rect">
            <a:avLst/>
          </a:prstGeom>
        </p:spPr>
      </p:pic>
      <p:pic>
        <p:nvPicPr>
          <p:cNvPr id="18" name="Picture 2" descr="E:\Новая папка (2)\DSC_0023.JPG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488" y="2428868"/>
            <a:ext cx="1928826" cy="1742817"/>
          </a:xfrm>
          <a:prstGeom prst="rect">
            <a:avLst/>
          </a:prstGeo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929190" y="857232"/>
            <a:ext cx="354456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Нравственность без веры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невозможна,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 вера без нравственности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не нужна.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Протоиерей Иоанн Гончаров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2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9" descr="Наши проекты_00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2592388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-31750" y="-84138"/>
            <a:ext cx="9144000" cy="6858001"/>
            <a:chOff x="0" y="0"/>
            <a:chExt cx="9144000" cy="6858000"/>
          </a:xfrm>
        </p:grpSpPr>
        <p:pic>
          <p:nvPicPr>
            <p:cNvPr id="6151" name="Рисунок 3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Рисунок 4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124705" y="4838705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Рисунок 5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124705" y="0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Рисунок 6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0" y="4838705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Прямоугольник 9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571736" y="0"/>
            <a:ext cx="4857784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indent="450850" algn="ctr" eaLnBrk="0" hangingPunct="0"/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Семья</a:t>
            </a:r>
            <a:endParaRPr lang="ru-RU" sz="44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071538" y="3214686"/>
            <a:ext cx="214314" cy="1428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071802" y="2000240"/>
            <a:ext cx="492915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 CYR"/>
                <a:cs typeface="Times New Roman CYR"/>
              </a:rPr>
              <a:t> Семья-</a:t>
            </a:r>
            <a:r>
              <a:rPr kumimoji="0" lang="ru-RU" altLang="zh-CN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 CYR"/>
                <a:cs typeface="Times New Roman CYR"/>
              </a:rPr>
              <a:t> это дом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zh-CN" sz="2400" dirty="0" smtClean="0">
                <a:solidFill>
                  <a:srgbClr val="000000"/>
                </a:solidFill>
                <a:latin typeface="Times New Roman" pitchFamily="18" charset="0"/>
                <a:ea typeface="Times New Roman CYR"/>
                <a:cs typeface="Times New Roman CYR"/>
              </a:rPr>
              <a:t>Ведь д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 CYR"/>
                <a:cs typeface="Times New Roman CYR"/>
              </a:rPr>
              <a:t>ом, как известно всем давно -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 CYR"/>
                <a:cs typeface="Times New Roman CYR"/>
              </a:rPr>
              <a:t>Это не стены, не окно,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 CYR"/>
                <a:cs typeface="Times New Roman CYR"/>
              </a:rPr>
              <a:t>Даже не стулья со столом -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 CYR"/>
                <a:cs typeface="Times New Roman CYR"/>
              </a:rPr>
              <a:t>Это не дом.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 CYR"/>
                <a:cs typeface="Times New Roman CYR"/>
              </a:rPr>
              <a:t>Дом — это там, куда готов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 CYR"/>
                <a:cs typeface="Times New Roman CYR"/>
              </a:rPr>
              <a:t>Ты возвращаться вновь и вновь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 CYR"/>
                <a:cs typeface="Times New Roman CYR"/>
              </a:rPr>
              <a:t>Радостным, нежным, добрым, злым,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 CYR"/>
                <a:cs typeface="Times New Roman CYR"/>
              </a:rPr>
              <a:t>Еле живым.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 CYR"/>
                <a:cs typeface="Times New Roman CYR"/>
              </a:rPr>
              <a:t>Дом — это там, где нас поймут,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 CYR"/>
                <a:cs typeface="Times New Roman CYR"/>
              </a:rPr>
              <a:t>Там, где надеются и ждут,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 CYR"/>
                <a:cs typeface="Times New Roman CYR"/>
              </a:rPr>
              <a:t>Где ты забудешь о плохом 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4" name="Рисунок 13" descr="2156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3929066"/>
            <a:ext cx="2643206" cy="1755089"/>
          </a:xfrm>
          <a:prstGeom prst="rect">
            <a:avLst/>
          </a:prstGeom>
        </p:spPr>
      </p:pic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672676" y="1000108"/>
            <a:ext cx="56140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«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SimSun"/>
                <a:cs typeface="Times New Roman" pitchFamily="18" charset="0"/>
              </a:rPr>
              <a:t>Семья — школа любви в современном мире»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SimSun"/>
                <a:cs typeface="Times New Roman" pitchFamily="18" charset="0"/>
              </a:rPr>
              <a:t>митрополит Самарский и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SimSun"/>
                <a:cs typeface="Times New Roman" pitchFamily="18" charset="0"/>
              </a:rPr>
              <a:t>Сызранский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SimSun"/>
                <a:cs typeface="Times New Roman" pitchFamily="18" charset="0"/>
              </a:rPr>
              <a:t>  Сергий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2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9" descr="Наши проекты_00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2592388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-31750" y="-84138"/>
            <a:ext cx="9144000" cy="6858001"/>
            <a:chOff x="0" y="0"/>
            <a:chExt cx="9144000" cy="6858000"/>
          </a:xfrm>
        </p:grpSpPr>
        <p:pic>
          <p:nvPicPr>
            <p:cNvPr id="6151" name="Рисунок 3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Рисунок 4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124705" y="4838705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Рисунок 5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124705" y="0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Рисунок 6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0" y="4838705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Прямоугольник 9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571736" y="0"/>
            <a:ext cx="4857784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indent="450850" algn="ctr" eaLnBrk="0" hangingPunct="0"/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Семья</a:t>
            </a:r>
            <a:endParaRPr lang="ru-RU" sz="44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428992" y="1214422"/>
            <a:ext cx="466422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Уважение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Забота о старших и младших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400" dirty="0" smtClean="0">
                <a:cs typeface="Times New Roman" pitchFamily="18" charset="0"/>
              </a:rPr>
              <a:t>Забота о продолжении рода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Бережное отношение к семье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Память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Послушание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Бескорыстная помощь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Прощение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Умение просить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Любовь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Верность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Праведность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400" dirty="0" smtClean="0">
                <a:cs typeface="Times New Roman" pitchFamily="18" charset="0"/>
              </a:rPr>
              <a:t>Милосердие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071538" y="3214686"/>
            <a:ext cx="214314" cy="1428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Рисунок 12" descr="21567.jpg">
            <a:hlinkClick r:id="rId4" action="ppaction://hlinkpres?slideindex=1&amp;slidetitle=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3857628"/>
            <a:ext cx="2643206" cy="175508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2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9" descr="Наши проекты_00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2592388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-31750" y="-84138"/>
            <a:ext cx="9144000" cy="6858001"/>
            <a:chOff x="0" y="0"/>
            <a:chExt cx="9144000" cy="6858000"/>
          </a:xfrm>
        </p:grpSpPr>
        <p:pic>
          <p:nvPicPr>
            <p:cNvPr id="6151" name="Рисунок 3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Рисунок 4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124705" y="4838705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Рисунок 5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124705" y="0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Рисунок 6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0" y="4838705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Прямоугольник 9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500298" y="0"/>
            <a:ext cx="4857784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indent="450850" algn="ctr" eaLnBrk="0" hangingPunct="0"/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Семья</a:t>
            </a:r>
            <a:endParaRPr lang="ru-RU" sz="44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071538" y="3214686"/>
            <a:ext cx="214314" cy="1428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57158" y="4143380"/>
            <a:ext cx="792961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Индивидуальный проект: «Моя семья».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Коллективная разработка литературно-музыкальной композиции: «Святость материнства»,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« Семья-душа страны»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Семейный проект «Родословное     древо».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lvl="0" algn="just" eaLnBrk="0" hangingPunct="0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Коллективная разработка литературно-музыкальной композиции: «День именинника».</a:t>
            </a:r>
          </a:p>
          <a:p>
            <a:pPr lvl="0" algn="just" eaLnBrk="0" hangingPunct="0"/>
            <a:r>
              <a:rPr lang="ru-RU" sz="2400" b="1" dirty="0" smtClean="0"/>
              <a:t> </a:t>
            </a:r>
            <a:r>
              <a:rPr lang="ru-RU" sz="24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Индивидуальный проект: «</a:t>
            </a:r>
            <a:r>
              <a:rPr lang="ru-RU" sz="2400" i="1" dirty="0" smtClean="0">
                <a:latin typeface="Monotype Corsiva" pitchFamily="66" charset="0"/>
              </a:rPr>
              <a:t>Святые семьи.»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15" name="Picture 8" descr="F:\11\DSC_1000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3240" y="785794"/>
            <a:ext cx="2357454" cy="1566076"/>
          </a:xfrm>
          <a:prstGeom prst="rect">
            <a:avLst/>
          </a:prstGeom>
          <a:noFill/>
        </p:spPr>
      </p:pic>
      <p:pic>
        <p:nvPicPr>
          <p:cNvPr id="36866" name="Picture 2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7475" y="785794"/>
            <a:ext cx="2381213" cy="178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 descr="de633cc965a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97" y="2477145"/>
            <a:ext cx="2214578" cy="161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4" descr="30888828_Daniel_F.jpg">
            <a:hlinkClick r:id="rId8" action="ppaction://hlinkfile"/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8757" y="2520240"/>
            <a:ext cx="1248966" cy="154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hlinkClick r:id="rId10" action="ppaction://hlinkfile"/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2200" y="2885984"/>
            <a:ext cx="2257078" cy="65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2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9" descr="Наши проекты_00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2592388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-31750" y="-84138"/>
            <a:ext cx="9144000" cy="6858001"/>
            <a:chOff x="0" y="0"/>
            <a:chExt cx="9144000" cy="6858000"/>
          </a:xfrm>
        </p:grpSpPr>
        <p:pic>
          <p:nvPicPr>
            <p:cNvPr id="6151" name="Рисунок 3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Рисунок 4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124705" y="4838705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Рисунок 5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124705" y="0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Рисунок 6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0" y="4838705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Прямоугольник 9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571736" y="0"/>
            <a:ext cx="4857784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indent="450850" algn="ctr" eaLnBrk="0" hangingPunct="0"/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Труд</a:t>
            </a:r>
            <a:endParaRPr lang="ru-RU" sz="44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450086" y="1000107"/>
            <a:ext cx="469391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/>
              <a:t>Труд во славу Божию</a:t>
            </a:r>
          </a:p>
          <a:p>
            <a:pPr algn="ctr"/>
            <a:r>
              <a:rPr lang="ru-RU" sz="2000" dirty="0"/>
              <a:t>Труд во благо Отечества</a:t>
            </a:r>
          </a:p>
          <a:p>
            <a:pPr algn="ctr"/>
            <a:r>
              <a:rPr lang="ru-RU" sz="2000" dirty="0"/>
              <a:t>Труд во благо семьи</a:t>
            </a:r>
          </a:p>
          <a:p>
            <a:pPr algn="ctr"/>
            <a:r>
              <a:rPr lang="ru-RU" sz="2000" dirty="0"/>
              <a:t>Труд на пользу </a:t>
            </a:r>
            <a:r>
              <a:rPr lang="ru-RU" sz="2000" dirty="0" smtClean="0"/>
              <a:t>ближнего</a:t>
            </a:r>
          </a:p>
          <a:p>
            <a:pPr algn="ctr"/>
            <a:r>
              <a:rPr lang="ru-RU" sz="2000" dirty="0" smtClean="0"/>
              <a:t>Труд как забота </a:t>
            </a:r>
            <a:endParaRPr lang="ru-RU" sz="2000" dirty="0"/>
          </a:p>
          <a:p>
            <a:pPr algn="ctr"/>
            <a:r>
              <a:rPr lang="ru-RU" sz="2000" dirty="0"/>
              <a:t> Воспитание характера трудолюбием</a:t>
            </a:r>
            <a:r>
              <a:rPr lang="ru-RU" sz="2000" dirty="0" smtClean="0"/>
              <a:t>.</a:t>
            </a:r>
          </a:p>
          <a:p>
            <a:pPr algn="ctr"/>
            <a:r>
              <a:rPr lang="ru-RU" sz="2000" dirty="0"/>
              <a:t>Целеустремленность</a:t>
            </a:r>
          </a:p>
          <a:p>
            <a:pPr algn="ctr"/>
            <a:r>
              <a:rPr lang="ru-RU" sz="2000" dirty="0"/>
              <a:t>Настойчивость</a:t>
            </a:r>
          </a:p>
          <a:p>
            <a:pPr algn="ctr"/>
            <a:r>
              <a:rPr lang="ru-RU" sz="2000" dirty="0" smtClean="0"/>
              <a:t> </a:t>
            </a:r>
            <a:r>
              <a:rPr lang="ru-RU" sz="2000" dirty="0"/>
              <a:t>Своеволие</a:t>
            </a:r>
          </a:p>
          <a:p>
            <a:pPr algn="ctr"/>
            <a:r>
              <a:rPr lang="ru-RU" sz="2000" dirty="0"/>
              <a:t>Упрямство</a:t>
            </a:r>
          </a:p>
          <a:p>
            <a:pPr algn="ctr"/>
            <a:r>
              <a:rPr lang="ru-RU" sz="2000" dirty="0"/>
              <a:t>Дух противоречия</a:t>
            </a:r>
          </a:p>
          <a:p>
            <a:pPr algn="ctr"/>
            <a:r>
              <a:rPr lang="ru-RU" sz="2000" dirty="0"/>
              <a:t>Лень</a:t>
            </a:r>
          </a:p>
          <a:p>
            <a:pPr algn="ctr"/>
            <a:r>
              <a:rPr lang="ru-RU" sz="2000" dirty="0"/>
              <a:t>Дела духовного милосердия </a:t>
            </a:r>
          </a:p>
          <a:p>
            <a:pPr algn="ctr"/>
            <a:r>
              <a:rPr lang="ru-RU" sz="2000" dirty="0"/>
              <a:t>Труд души </a:t>
            </a:r>
            <a:r>
              <a:rPr lang="ru-RU" sz="2000" dirty="0" smtClean="0"/>
              <a:t>– молитва</a:t>
            </a:r>
          </a:p>
          <a:p>
            <a:pPr algn="ctr"/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Уважение к труду</a:t>
            </a:r>
          </a:p>
          <a:p>
            <a:pPr algn="ctr"/>
            <a:r>
              <a:rPr lang="ru-RU" sz="2000" dirty="0" smtClean="0"/>
              <a:t>Творчество и созидание</a:t>
            </a:r>
          </a:p>
        </p:txBody>
      </p:sp>
      <p:pic>
        <p:nvPicPr>
          <p:cNvPr id="13" name="Picture 2" descr="F:\11\DSC_0059.jpg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3857628"/>
            <a:ext cx="2489801" cy="252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Autogen_eBook_id7.jpg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0298" y="928670"/>
            <a:ext cx="2571768" cy="1571636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1071538" y="3214686"/>
            <a:ext cx="214314" cy="1428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2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9" descr="Наши проекты_00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2592388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-31750" y="-84138"/>
            <a:ext cx="9144000" cy="6858001"/>
            <a:chOff x="0" y="0"/>
            <a:chExt cx="9144000" cy="6858000"/>
          </a:xfrm>
        </p:grpSpPr>
        <p:pic>
          <p:nvPicPr>
            <p:cNvPr id="6151" name="Рисунок 3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Рисунок 4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124705" y="4838705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Рисунок 5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124705" y="0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Рисунок 6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0" y="4838705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Прямоугольник 9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571736" y="0"/>
            <a:ext cx="4857784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indent="450850" algn="ctr" eaLnBrk="0" hangingPunct="0"/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Труд</a:t>
            </a:r>
            <a:endParaRPr lang="ru-RU" sz="44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57620" y="1142984"/>
            <a:ext cx="4572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800" smtClean="0">
                <a:latin typeface="Monotype Corsiva" pitchFamily="66" charset="0"/>
              </a:rPr>
              <a:t>«Счастливейшая черта характера -находить удовольствие в знаниях, трудах и работах.»</a:t>
            </a:r>
          </a:p>
          <a:p>
            <a:pPr algn="r"/>
            <a:endParaRPr lang="ru-RU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6000760" y="2857496"/>
            <a:ext cx="28575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Святитель Феофан Затворник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42910" y="5143512"/>
            <a:ext cx="67890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Коллективный проект: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«Православная традиция ведения домашнего хозяйства.»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17" name="Рисунок 16" descr="Изображение 123.jpg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883" y="2568567"/>
            <a:ext cx="3286148" cy="2190765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1071538" y="3214686"/>
            <a:ext cx="214314" cy="1428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9" descr="Наши проекты_00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2592388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-31750" y="-84138"/>
            <a:ext cx="9144000" cy="6858001"/>
            <a:chOff x="0" y="0"/>
            <a:chExt cx="9144000" cy="6858000"/>
          </a:xfrm>
        </p:grpSpPr>
        <p:pic>
          <p:nvPicPr>
            <p:cNvPr id="6151" name="Рисунок 3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Рисунок 4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124705" y="4838705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Рисунок 5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124705" y="0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Рисунок 6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0" y="4838705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Прямоугольник 9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571736" y="0"/>
            <a:ext cx="5643602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indent="450850" algn="ctr" eaLnBrk="0" hangingPunct="0"/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hlinkClick r:id="rId4" action="ppaction://hlinkfile"/>
              </a:rPr>
              <a:t>Оценка планируемых </a:t>
            </a:r>
          </a:p>
          <a:p>
            <a:pPr lvl="0" indent="450850" algn="ctr" eaLnBrk="0" hangingPunct="0"/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hlinkClick r:id="rId4" action="ppaction://hlinkfile"/>
              </a:rPr>
              <a:t>результатов</a:t>
            </a:r>
            <a:endParaRPr lang="ru-RU" sz="36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571736" y="1428736"/>
            <a:ext cx="5786479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методика изучения психологической атмосферы в коллективе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методика диагностики нравственной самооценки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sym typeface="Symbol" pitchFamily="18" charset="2"/>
            </a:endParaRPr>
          </a:p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методика диагностики этики поведения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sym typeface="Symbol" pitchFamily="18" charset="2"/>
            </a:endParaRPr>
          </a:p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методика диагностики отношения к жизненным ценностям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sym typeface="Symbol" pitchFamily="18" charset="2"/>
            </a:endParaRPr>
          </a:p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методика диагностики нравственной мотивации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sym typeface="Symbol" pitchFamily="18" charset="2"/>
            </a:endParaRPr>
          </a:p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диагностика развития духовно-нравственных качеств обучающихся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sym typeface="Symbol" pitchFamily="18" charset="2"/>
            </a:endParaRPr>
          </a:p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071538" y="3214686"/>
            <a:ext cx="214314" cy="1428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2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-31750" y="-84138"/>
            <a:ext cx="9144000" cy="6858001"/>
            <a:chOff x="0" y="0"/>
            <a:chExt cx="9144000" cy="6858000"/>
          </a:xfrm>
        </p:grpSpPr>
        <p:pic>
          <p:nvPicPr>
            <p:cNvPr id="6151" name="Рисунок 3" descr="141 копия.gi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Рисунок 4" descr="141 копия.gi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124705" y="4838705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Рисунок 5" descr="141 копия.gi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124705" y="0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Рисунок 6" descr="141 копия.gi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0" y="4838705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Прямоугольник 9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357422" y="0"/>
            <a:ext cx="4857784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indent="450850" algn="ctr" eaLnBrk="0" hangingPunct="0"/>
            <a:r>
              <a:rPr lang="ru-RU" sz="3200" dirty="0" smtClean="0">
                <a:solidFill>
                  <a:srgbClr val="002060"/>
                </a:solidFill>
                <a:latin typeface="Calibri" pitchFamily="34" charset="0"/>
              </a:rPr>
              <a:t>Программы</a:t>
            </a:r>
            <a:endParaRPr lang="ru-RU" sz="32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9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4991" y="592047"/>
            <a:ext cx="3571900" cy="535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533" y="592048"/>
            <a:ext cx="3589467" cy="2575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533" y="3174872"/>
            <a:ext cx="3589467" cy="276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9" descr="Наши проекты_00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2592388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-31750" y="-84138"/>
            <a:ext cx="9144000" cy="6858001"/>
            <a:chOff x="0" y="0"/>
            <a:chExt cx="9144000" cy="6858000"/>
          </a:xfrm>
        </p:grpSpPr>
        <p:pic>
          <p:nvPicPr>
            <p:cNvPr id="6151" name="Рисунок 3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Рисунок 4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124705" y="4838705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Рисунок 5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124705" y="0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Рисунок 6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0" y="4838705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Прямоугольник 9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571736" y="0"/>
            <a:ext cx="5643602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B050"/>
                </a:solidFill>
                <a:latin typeface="Cambria" pitchFamily="18" charset="0"/>
              </a:rPr>
              <a:t>Фильмы и мультфильмы </a:t>
            </a:r>
          </a:p>
          <a:p>
            <a:pPr algn="ctr"/>
            <a:r>
              <a:rPr lang="ru-RU" sz="3200" b="1" i="1" dirty="0" smtClean="0">
                <a:solidFill>
                  <a:srgbClr val="00B050"/>
                </a:solidFill>
                <a:latin typeface="Cambria" pitchFamily="18" charset="0"/>
              </a:rPr>
              <a:t>духовно-нравственной направленности</a:t>
            </a:r>
            <a:endParaRPr lang="ru-RU" sz="3200" b="1" i="1" dirty="0">
              <a:solidFill>
                <a:srgbClr val="00B050"/>
              </a:solidFill>
              <a:latin typeface="Cambria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071538" y="3214686"/>
            <a:ext cx="214314" cy="1428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Рисунок 12" descr="кино православное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43174" y="1935157"/>
            <a:ext cx="2928958" cy="4307879"/>
          </a:xfrm>
          <a:prstGeom prst="rect">
            <a:avLst/>
          </a:prstGeom>
        </p:spPr>
      </p:pic>
      <p:pic>
        <p:nvPicPr>
          <p:cNvPr id="14" name="Рисунок 13" descr="кино православное 002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72132" y="1928802"/>
            <a:ext cx="2857520" cy="421808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4143380"/>
            <a:ext cx="2500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e-mail</a:t>
            </a:r>
            <a:r>
              <a:rPr lang="ru-RU" dirty="0" smtClean="0"/>
              <a:t>:</a:t>
            </a:r>
            <a:r>
              <a:rPr lang="en-US" dirty="0" smtClean="0"/>
              <a:t>vstrecha@bl.ru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9" descr="Наши проекты_00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2592388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-31750" y="-84138"/>
            <a:ext cx="9144000" cy="6858001"/>
            <a:chOff x="0" y="0"/>
            <a:chExt cx="9144000" cy="6858000"/>
          </a:xfrm>
        </p:grpSpPr>
        <p:pic>
          <p:nvPicPr>
            <p:cNvPr id="6151" name="Рисунок 3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Рисунок 4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124705" y="4838705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Рисунок 5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124705" y="0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Рисунок 6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0" y="4838705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Прямоугольник 9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571736" y="0"/>
            <a:ext cx="5643602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B050"/>
                </a:solidFill>
                <a:latin typeface="Cambria" pitchFamily="18" charset="0"/>
              </a:rPr>
              <a:t>Методическая помощь </a:t>
            </a:r>
          </a:p>
          <a:p>
            <a:pPr algn="ctr"/>
            <a:r>
              <a:rPr lang="ru-RU" sz="3200" b="1" i="1" dirty="0" smtClean="0">
                <a:solidFill>
                  <a:srgbClr val="00B050"/>
                </a:solidFill>
                <a:latin typeface="Cambria" pitchFamily="18" charset="0"/>
              </a:rPr>
              <a:t>в реализации проектов </a:t>
            </a:r>
            <a:endParaRPr lang="ru-RU" sz="3200" b="1" i="1" dirty="0">
              <a:solidFill>
                <a:srgbClr val="00B050"/>
              </a:solidFill>
              <a:latin typeface="Cambria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071538" y="3214686"/>
            <a:ext cx="214314" cy="1428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14612" y="6072206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e-mail</a:t>
            </a:r>
            <a:r>
              <a:rPr lang="ru-RU" dirty="0" smtClean="0"/>
              <a:t>:</a:t>
            </a:r>
            <a:r>
              <a:rPr lang="en-US" dirty="0" smtClean="0"/>
              <a:t>zabawa@list.ru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928926" y="2071678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hlinkClick r:id="rId4" action="ppaction://hlinkfile"/>
              </a:rPr>
              <a:t>Хранитель семейных традиций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71736" y="3500438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hlinkClick r:id="rId5" action="ppaction://hlinkfile"/>
              </a:rPr>
              <a:t>Строим систему патриотического воспитания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488" y="2857496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hlinkClick r:id="rId6" action="ppaction://hlinkfile"/>
              </a:rPr>
              <a:t>Человек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37696" y="4523735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hlinkClick r:id="rId7" action="ppaction://hlinkfile"/>
              </a:rPr>
              <a:t>Развитие творческих способностей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7488" y="1357298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hlinkClick r:id="rId8" action="ppaction://hlinkfile"/>
              </a:rPr>
              <a:t>Возвращение к истокам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71472" y="5085184"/>
            <a:ext cx="79296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7030A0"/>
                </a:solidFill>
                <a:latin typeface="Cambria" pitchFamily="18" charset="0"/>
                <a:hlinkClick r:id="rId9" action="ppaction://hlinkfile"/>
              </a:rPr>
              <a:t>Вечные ценности как условие и развития человеческого рода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2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995498" y="188640"/>
            <a:ext cx="41292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ggish"/>
              </a:rPr>
              <a:t>МБОУ Классическая гимназия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ggish"/>
              </a:rPr>
              <a:t>№ 54 «Воскресение»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76600" y="6308725"/>
            <a:ext cx="29511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ggish"/>
              </a:rPr>
              <a:t>Самара </a:t>
            </a: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ggish"/>
              </a:rPr>
              <a:t>2018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ggish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33677" y="1045746"/>
            <a:ext cx="5400675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 smtClean="0">
                <a:solidFill>
                  <a:srgbClr val="B4DCFA">
                    <a:lumMod val="50000"/>
                  </a:srgbClr>
                </a:solidFill>
              </a:rPr>
              <a:t>Мы</a:t>
            </a:r>
            <a:r>
              <a:rPr lang="ru-RU" sz="2400" i="1" dirty="0">
                <a:solidFill>
                  <a:srgbClr val="B4DCFA">
                    <a:lumMod val="50000"/>
                  </a:srgbClr>
                </a:solidFill>
              </a:rPr>
              <a:t>, педагоги, должны понимать, что главной нашей задачей является не столько восполнение недостающих знаний, а умение прикоснуться к самым сокровенным струнам детской души. Когда они дружно зазвенят звуками радости, любознательности, доброты, скромности, смирения и чистоты – цель </a:t>
            </a:r>
            <a:r>
              <a:rPr lang="ru-RU" sz="2400" i="1" dirty="0" smtClean="0">
                <a:solidFill>
                  <a:srgbClr val="B4DCFA">
                    <a:lumMod val="50000"/>
                  </a:srgbClr>
                </a:solidFill>
              </a:rPr>
              <a:t>урока достигнута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i="1" dirty="0" smtClean="0">
              <a:solidFill>
                <a:srgbClr val="7030A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 smtClean="0">
                <a:solidFill>
                  <a:srgbClr val="B4DCFA">
                    <a:lumMod val="50000"/>
                  </a:srgbClr>
                </a:solidFill>
              </a:rPr>
              <a:t>Протоиерей Артемий Владимиров</a:t>
            </a:r>
          </a:p>
        </p:txBody>
      </p:sp>
      <p:grpSp>
        <p:nvGrpSpPr>
          <p:cNvPr id="32" name="Группа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3" name="Рисунок 3" descr="141 копия.gi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Рисунок 4" descr="141 копия.gi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124705" y="4838705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Рисунок 5" descr="141 копия.gi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124705" y="0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Рисунок 6" descr="141 копия.gi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0" y="4838705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7" name="Рисунок 19" descr="Наши проекты_001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2592388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Овал 37"/>
          <p:cNvSpPr/>
          <p:nvPr/>
        </p:nvSpPr>
        <p:spPr>
          <a:xfrm>
            <a:off x="1071538" y="3214686"/>
            <a:ext cx="214314" cy="1428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310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2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-31750" y="-84138"/>
            <a:ext cx="9144000" cy="6858001"/>
            <a:chOff x="0" y="0"/>
            <a:chExt cx="9144000" cy="6858000"/>
          </a:xfrm>
        </p:grpSpPr>
        <p:pic>
          <p:nvPicPr>
            <p:cNvPr id="6151" name="Рисунок 3" descr="141 копия.gi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Рисунок 4" descr="141 копия.gi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124705" y="4838705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Рисунок 5" descr="141 копия.gi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124705" y="0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Рисунок 6" descr="141 копия.gi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0" y="4838705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Прямоугольник 9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357422" y="0"/>
            <a:ext cx="4857784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indent="450850" algn="ctr" eaLnBrk="0" hangingPunct="0"/>
            <a:r>
              <a:rPr lang="ru-RU" sz="3200" dirty="0" smtClean="0">
                <a:solidFill>
                  <a:srgbClr val="002060"/>
                </a:solidFill>
                <a:latin typeface="Calibri" pitchFamily="34" charset="0"/>
              </a:rPr>
              <a:t>Книги</a:t>
            </a:r>
            <a:endParaRPr lang="ru-RU" sz="32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3" y="714356"/>
            <a:ext cx="2071702" cy="240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Рисунок 22" descr="программа 00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1515" y="714356"/>
            <a:ext cx="1785950" cy="2427008"/>
          </a:xfrm>
          <a:prstGeom prst="rect">
            <a:avLst/>
          </a:prstGeom>
        </p:spPr>
      </p:pic>
      <p:pic>
        <p:nvPicPr>
          <p:cNvPr id="24" name="Picture 16" descr="C:\Documents and Settings\Admin\Рабочий стол\412737_20101004122638_600x60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558" y="3215902"/>
            <a:ext cx="1765300" cy="2786082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26" name="Picture 2" descr="C:\Documents and Settings\Admin\Рабочий стол\2974405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40278" y="3249905"/>
            <a:ext cx="1571636" cy="273328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39938" name="Picture 2" descr="C:\Documents and Settings\Юля.A111\Мои документы\Загрузки\90842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7465" y="714356"/>
            <a:ext cx="1724772" cy="2500330"/>
          </a:xfrm>
          <a:prstGeom prst="rect">
            <a:avLst/>
          </a:prstGeom>
          <a:noFill/>
        </p:spPr>
      </p:pic>
      <p:pic>
        <p:nvPicPr>
          <p:cNvPr id="39939" name="Picture 3" descr="C:\Documents and Settings\Юля.A111\Мои документы\Загрузки\10114827_iskra-bojiya-sbornik-rasskazov-dlya-devochek-devic-i-jen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2237" y="714356"/>
            <a:ext cx="1652872" cy="2493361"/>
          </a:xfrm>
          <a:prstGeom prst="rect">
            <a:avLst/>
          </a:prstGeom>
          <a:noFill/>
        </p:spPr>
      </p:pic>
      <p:pic>
        <p:nvPicPr>
          <p:cNvPr id="39940" name="Picture 4" descr="C:\Documents and Settings\Юля.A111\Мои документы\Загрузки\1114410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1914" y="3207717"/>
            <a:ext cx="1703644" cy="2857520"/>
          </a:xfrm>
          <a:prstGeom prst="rect">
            <a:avLst/>
          </a:prstGeom>
          <a:noFill/>
        </p:spPr>
      </p:pic>
      <p:pic>
        <p:nvPicPr>
          <p:cNvPr id="18" name="Picture 3" descr="C:\Documents and Settings\Admin\Рабочий стол\а велько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3891" y="3254077"/>
            <a:ext cx="1857373" cy="2732402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8050" y="750083"/>
            <a:ext cx="1885950" cy="2428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3" y="3177264"/>
            <a:ext cx="2179059" cy="27860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-31750" y="-84138"/>
            <a:ext cx="9144000" cy="6858001"/>
            <a:chOff x="0" y="0"/>
            <a:chExt cx="9144000" cy="6858000"/>
          </a:xfrm>
        </p:grpSpPr>
        <p:pic>
          <p:nvPicPr>
            <p:cNvPr id="6151" name="Рисунок 3" descr="141 копия.gi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Рисунок 4" descr="141 копия.gi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124705" y="4838705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Рисунок 5" descr="141 копия.gi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124705" y="0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Рисунок 6" descr="141 копия.gi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0" y="4838705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Прямоугольник 9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857356" y="142852"/>
            <a:ext cx="5643602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B050"/>
                </a:solidFill>
                <a:latin typeface="Cambria" pitchFamily="18" charset="0"/>
              </a:rPr>
              <a:t>Список  литературы для учителя</a:t>
            </a:r>
            <a:endParaRPr lang="ru-RU" sz="3200" b="1" i="1" dirty="0">
              <a:solidFill>
                <a:srgbClr val="00B050"/>
              </a:solidFill>
              <a:latin typeface="Cambria" pitchFamily="18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285852" y="1142984"/>
            <a:ext cx="692948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Козлов Э., Петрова В., Хомякова И.  Азбука нравст­венности. /  Э.Козлов, В. Петрова, И. Хомякова //Воспитание школьников.-2004-2007.- №1-9.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с пользой для души отдохнуть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летом-М.:Библиотечка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еженедельника Воскресная школа»,2000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Л. В. Сурова. Православная школа сегодня. М:изд-во Владимирской епархии,1996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Н. В. Маслов.  Школьный словарь  духовно-нравственных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понятий.М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Самшит-Издат,2011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семье 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воспитании-Спб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Общество святителя Василия Великого,1998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Протоиерей Иоанн Гончаров. Православие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сегодня.Самара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Горизонт-М., 2013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Примерная основная образовательная программа начального общего образования [Текст] /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сост.Е.С.Савинов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.- М.: Просвещение, 2010. 204 с.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Тисленкова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И.А. Нравственное воспитание: для организаторов воспитательной работы и классных руководителей /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И.А.Тисленкова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- М.: Просвещение, 2008. 108 с.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Гармаев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Этапы нравственного развития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ребенка.Кострома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Свет Православия,1998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государственный образовательный стандарт начального общего образования [Текст] - М.: Просвещение, 2009. 41 с.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@Arial Unicode MS"/>
                <a:cs typeface="Times New Roman" pitchFamily="18" charset="0"/>
              </a:rPr>
              <a:t>Шемшурина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@Arial Unicode MS"/>
                <a:cs typeface="Times New Roman" pitchFamily="18" charset="0"/>
              </a:rPr>
              <a:t> А.И. Этическая грамматика [Текст] /А.И.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@Arial Unicode MS"/>
                <a:cs typeface="Times New Roman" pitchFamily="18" charset="0"/>
              </a:rPr>
              <a:t>Шемшурина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@Arial Unicode MS"/>
                <a:cs typeface="Times New Roman" pitchFamily="18" charset="0"/>
              </a:rPr>
              <a:t>. – М.: НИИ Теории и методов воспитания, 1994. – 140с.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Л.Л.Шевченко. Концепция и программа учебного предмета «Православная культура», Москва, 2002.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Л.Л. Шевченко. Учебно-методический комплект «Православная культура», Москва, 2002.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Горбачева Н. Евангельская история в рассказах о двунадесятых праздниках, Москва, 2008.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Т.А.Шорыгина. Православные праздники для детей. Сценарии и беседы, Москва,2001.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Г. Юдин. Аз, Буки, Веди: азбука православия для детей.- М.: Белый город: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Даръ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2011.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Познавательная библия, Москва,2008.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Православие. Полная энциклопедия [Текст]. – СПб .: ИГ «Весь», 2007.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Священник Алексий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Мороз,Т.А.Береснева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 Уроки добротолюбия.М.:Сатис,2004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Славянка. Православный Женский журнал. 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Золотой выпуск.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http://psycabi.net/testy/330-test-ekspress-diagnostika-urovnya-samootsenki-lichnosti-metodika-diagnostiki-samootsenki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http://happy-school.ru/publ/multfilmy/122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http://www.pravpiter.ru/zads/n026/ta002.htm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http://a-minin.ru/Presentation/minin-presentation.html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-31750" y="-84138"/>
            <a:ext cx="9144000" cy="6858001"/>
            <a:chOff x="0" y="0"/>
            <a:chExt cx="9144000" cy="6858000"/>
          </a:xfrm>
        </p:grpSpPr>
        <p:pic>
          <p:nvPicPr>
            <p:cNvPr id="6151" name="Рисунок 3" descr="141 копия.gi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Рисунок 4" descr="141 копия.gi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124705" y="4838705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Рисунок 5" descr="141 копия.gi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124705" y="0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Рисунок 6" descr="141 копия.gi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0" y="4838705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Прямоугольник 9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857356" y="26942"/>
            <a:ext cx="5643602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B050"/>
                </a:solidFill>
                <a:latin typeface="Cambria" pitchFamily="18" charset="0"/>
              </a:rPr>
              <a:t>Список  литературы для учащихся</a:t>
            </a:r>
            <a:endParaRPr lang="ru-RU" sz="3200" b="1" i="1" dirty="0">
              <a:solidFill>
                <a:srgbClr val="00B050"/>
              </a:solidFill>
              <a:latin typeface="Cambria" pitchFamily="18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611561" y="915399"/>
            <a:ext cx="852503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1.О.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Уальд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Библиотека мировой новеллы-М: Звонница-МГ,2000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2.Х.К.Андерсен .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Сказки.-М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Художественная литература,1990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3.Н. В. Блохин. Бабушкины стекла. Сказочные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повести-М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:Лепта,2002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4.Н.С. Лесков Повести и рассказы-К: Куйбышевское книжное издательство,1982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5.К.Д. Ушинский . Рассказы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сказки.-М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Детская литература,2004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6.В.Н.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Крупин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Босиком по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небу-М:Сибирская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Благозвонница,2009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7.Монах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Варнава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Евгений Санин) Маленькие притчи для детей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8.Хорошо дома: книга для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семейногочтения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кругу,2012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Зернышки. Добрые истории для малых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ребят,Рязань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Зерна,2007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 Незабудка. Рассказы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стихи.-М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Отчий дом,2000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Н.Сухинина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Времена года- Сергиев Посад:Алавастр,2011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12.Б.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Ганаго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Будем как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дети.Семейные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вечера,Минск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тношений,2012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15.Мой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ангел.Стихи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детей.- М.:Дрофа,2000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16. Азбука в пословицах русского народа. М:Новоспасский монастырь,2009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5780" name="Рисунок 3" descr="141 копия.gi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781" name="Рисунок 4" descr="141 копия.gi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124705" y="4838705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782" name="Рисунок 5" descr="141 копия.gi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124705" y="0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783" name="Рисунок 6" descr="141 копия.gi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0" y="4838705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571480"/>
            <a:ext cx="7500990" cy="562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75" y="1143000"/>
            <a:ext cx="2840038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1752" name="Рисунок 3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3" name="Рисунок 4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124705" y="4838705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4" name="Рисунок 5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124705" y="0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5" name="Рисунок 6" descr="141 копия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0" y="4838705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1071563"/>
            <a:ext cx="28956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88" y="2214563"/>
            <a:ext cx="284003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484438" y="333375"/>
            <a:ext cx="4956421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ggish"/>
                <a:cs typeface="+mn-cs"/>
              </a:rPr>
              <a:t>МБОУ гимназия № 54 «Воскресение»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6600" y="6308725"/>
            <a:ext cx="29511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ggish"/>
                <a:cs typeface="+mn-cs"/>
              </a:rPr>
              <a:t>Самара 2014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Рисунок 20" descr="Обложка-костенко Рождество-PR(1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906"/>
          <a:stretch>
            <a:fillRect/>
          </a:stretch>
        </p:blipFill>
        <p:spPr bwMode="auto">
          <a:xfrm>
            <a:off x="6929438" y="1785938"/>
            <a:ext cx="2071687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Рисунок 19" descr="Наши проекты_001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2592388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-31750" y="-84138"/>
            <a:ext cx="9144000" cy="6858001"/>
            <a:chOff x="0" y="0"/>
            <a:chExt cx="9144000" cy="6858000"/>
          </a:xfrm>
        </p:grpSpPr>
        <p:pic>
          <p:nvPicPr>
            <p:cNvPr id="74766" name="Рисунок 3" descr="141 копия.gif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67" name="Рисунок 4" descr="141 копия.gif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124705" y="4838705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68" name="Рисунок 5" descr="141 копия.gif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124705" y="0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69" name="Рисунок 6" descr="141 копия.gif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0" y="4838705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643188" y="142875"/>
            <a:ext cx="4427537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ggish"/>
                <a:cs typeface="+mn-cs"/>
              </a:rPr>
              <a:t>МБОУ СОШ  № 54 «Воскресение»</a:t>
            </a:r>
          </a:p>
        </p:txBody>
      </p:sp>
      <p:sp>
        <p:nvSpPr>
          <p:cNvPr id="74758" name="Прямоугольник 9"/>
          <p:cNvSpPr>
            <a:spLocks noChangeArrowheads="1"/>
          </p:cNvSpPr>
          <p:nvPr/>
        </p:nvSpPr>
        <p:spPr bwMode="auto">
          <a:xfrm>
            <a:off x="2286000" y="31051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143250" y="571500"/>
            <a:ext cx="4857750" cy="11382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ctr">
              <a:defRPr/>
            </a:pPr>
            <a:r>
              <a:rPr lang="ru-RU" sz="24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Методические пособия  </a:t>
            </a:r>
            <a:endParaRPr lang="ru-RU" sz="2400" b="1" dirty="0">
              <a:solidFill>
                <a:srgbClr val="002060"/>
              </a:solidFill>
              <a:latin typeface="Calibri" pitchFamily="34" charset="0"/>
              <a:cs typeface="+mn-cs"/>
            </a:endParaRPr>
          </a:p>
          <a:p>
            <a:pPr indent="450850" eaLnBrk="0" hangingPunct="0">
              <a:defRPr/>
            </a:pPr>
            <a:endParaRPr lang="ru-RU" sz="4400" dirty="0">
              <a:solidFill>
                <a:srgbClr val="002060"/>
              </a:solidFill>
              <a:latin typeface="Arial" charset="0"/>
              <a:cs typeface="+mn-cs"/>
            </a:endParaRPr>
          </a:p>
        </p:txBody>
      </p:sp>
      <p:pic>
        <p:nvPicPr>
          <p:cNvPr id="74760" name="Picture 2" descr="C:\Documents and Settings\Юля.A111\Мои документы\Загрузки\Обложка-костенко экскурсия copy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885"/>
          <a:stretch>
            <a:fillRect/>
          </a:stretch>
        </p:blipFill>
        <p:spPr bwMode="auto">
          <a:xfrm>
            <a:off x="2500313" y="1785938"/>
            <a:ext cx="214788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1" name="Picture 3" descr="C:\Documents and Settings\Юля.A111\Мои документы\Загрузки\Обложка-костенко день матери copy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249"/>
          <a:stretch>
            <a:fillRect/>
          </a:stretch>
        </p:blipFill>
        <p:spPr bwMode="auto">
          <a:xfrm>
            <a:off x="4786313" y="1785938"/>
            <a:ext cx="2071687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2" name="Рисунок 18" descr="сказка 017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13" y="4214813"/>
            <a:ext cx="214312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3" name="Рисунок 19" descr="сказка 018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38" y="4214813"/>
            <a:ext cx="207962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вал 14"/>
          <p:cNvSpPr/>
          <p:nvPr/>
        </p:nvSpPr>
        <p:spPr>
          <a:xfrm>
            <a:off x="1071563" y="3214688"/>
            <a:ext cx="214312" cy="142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4765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00375"/>
            <a:ext cx="2500313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Содержимое 3" descr="1427614132.JPG"/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876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Picture 2" descr="I:\Костенко- серафимовский учитель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2282826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5" descr="сборник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3" y="0"/>
            <a:ext cx="22987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10" descr="Матюшова 10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50800"/>
            <a:ext cx="24288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7" descr="сказка 080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-20638"/>
            <a:ext cx="223837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00024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sz="5400" b="1" smtClean="0">
                <a:solidFill>
                  <a:schemeClr val="bg1"/>
                </a:solidFill>
                <a:latin typeface="Monotype Corsiva" pitchFamily="66" charset="0"/>
              </a:rPr>
              <a:t>Публикации</a:t>
            </a:r>
          </a:p>
        </p:txBody>
      </p:sp>
      <p:pic>
        <p:nvPicPr>
          <p:cNvPr id="28678" name="Рисунок 6" descr="сказка 079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4563" cy="322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2" descr="D:\Мои рисунки\программа 010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14688"/>
            <a:ext cx="23526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Рисунок 5" descr="Матюшова 014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3713" y="0"/>
            <a:ext cx="2300287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Рисунок 6" descr="Матюшова 030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13" y="3143250"/>
            <a:ext cx="2071687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Рисунок 7" descr="Матюшова 092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3143250"/>
            <a:ext cx="2362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Рисунок 9" descr="программа 009.jp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3167063"/>
            <a:ext cx="2500313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2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484438" y="333375"/>
            <a:ext cx="50269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ggish"/>
                <a:cs typeface="+mn-cs"/>
              </a:rPr>
              <a:t>МБОУ гимназия  № 54 «Воскресение»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76600" y="6308725"/>
            <a:ext cx="29511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ggish"/>
                <a:cs typeface="+mn-cs"/>
              </a:rPr>
              <a:t>Самара </a:t>
            </a: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ggish"/>
                <a:cs typeface="+mn-cs"/>
              </a:rPr>
              <a:t>2018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ggish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3213" y="1614488"/>
            <a:ext cx="5400675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ggish"/>
                <a:cs typeface="+mn-cs"/>
              </a:rPr>
              <a:t>Цель программы: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ggish"/>
                <a:cs typeface="+mn-cs"/>
              </a:rPr>
              <a:t> </a:t>
            </a:r>
            <a:r>
              <a:rPr lang="ru-RU" sz="2000" i="1" dirty="0">
                <a:solidFill>
                  <a:srgbClr val="7030A0"/>
                </a:solidFill>
                <a:latin typeface="Kaggish"/>
                <a:cs typeface="+mn-cs"/>
              </a:rPr>
              <a:t>усвоение и принятие </a:t>
            </a:r>
            <a:r>
              <a:rPr lang="ru-RU" sz="2000" i="1" dirty="0" smtClean="0">
                <a:solidFill>
                  <a:srgbClr val="7030A0"/>
                </a:solidFill>
                <a:latin typeface="Kaggish"/>
                <a:cs typeface="+mn-cs"/>
              </a:rPr>
              <a:t>обучающимися </a:t>
            </a:r>
            <a:r>
              <a:rPr lang="ru-RU" sz="2000" i="1" dirty="0">
                <a:solidFill>
                  <a:srgbClr val="7030A0"/>
                </a:solidFill>
                <a:latin typeface="Kaggish"/>
                <a:cs typeface="+mn-cs"/>
              </a:rPr>
              <a:t>духовно-нравственных ценностей 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rgbClr val="7030A0"/>
                </a:solidFill>
                <a:latin typeface="Kaggish"/>
                <a:cs typeface="+mn-cs"/>
              </a:rPr>
              <a:t>формирование способности учащихся оценивать и сознательно выстраивать на основе традиционных моральных норм и нравственных идеалов отношение к себе ,другим людям, обществу, государству ,Отечеству, миру в целом ; воспитание бережного отношения к традициям русского народа.</a:t>
            </a:r>
          </a:p>
        </p:txBody>
      </p:sp>
      <p:grpSp>
        <p:nvGrpSpPr>
          <p:cNvPr id="4" name="Группа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3" name="Рисунок 3" descr="141 копия.gi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Рисунок 4" descr="141 копия.gi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124705" y="4838705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Рисунок 5" descr="141 копия.gi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124705" y="0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Рисунок 6" descr="141 копия.gi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0" y="4838705"/>
              <a:ext cx="2019295" cy="20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7" name="Рисунок 19" descr="Наши проекты_001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2592388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Овал 37"/>
          <p:cNvSpPr/>
          <p:nvPr/>
        </p:nvSpPr>
        <p:spPr>
          <a:xfrm>
            <a:off x="1071538" y="3214686"/>
            <a:ext cx="214314" cy="1428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минар 26.03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еминар 26.03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семинар 26.03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семинар 26.03</Template>
  <TotalTime>1193</TotalTime>
  <Words>1440</Words>
  <Application>Microsoft Office PowerPoint</Application>
  <PresentationFormat>Экран (4:3)</PresentationFormat>
  <Paragraphs>278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32</vt:i4>
      </vt:variant>
    </vt:vector>
  </HeadingPairs>
  <TitlesOfParts>
    <vt:vector size="35" baseType="lpstr">
      <vt:lpstr>семинар 26.03</vt:lpstr>
      <vt:lpstr>1_семинар 26.03</vt:lpstr>
      <vt:lpstr>2_семинар 26.03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Публикации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й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й</dc:creator>
  <cp:lastModifiedBy>Сергей Кузёмин</cp:lastModifiedBy>
  <cp:revision>124</cp:revision>
  <dcterms:created xsi:type="dcterms:W3CDTF">2014-03-23T15:44:32Z</dcterms:created>
  <dcterms:modified xsi:type="dcterms:W3CDTF">2018-11-30T06:52:29Z</dcterms:modified>
</cp:coreProperties>
</file>